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4"/>
  </p:sldMasterIdLst>
  <p:notesMasterIdLst>
    <p:notesMasterId r:id="rId39"/>
  </p:notesMasterIdLst>
  <p:sldIdLst>
    <p:sldId id="256" r:id="rId5"/>
    <p:sldId id="287" r:id="rId6"/>
    <p:sldId id="300" r:id="rId7"/>
    <p:sldId id="288" r:id="rId8"/>
    <p:sldId id="289" r:id="rId9"/>
    <p:sldId id="290" r:id="rId10"/>
    <p:sldId id="321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26" r:id="rId21"/>
    <p:sldId id="319" r:id="rId22"/>
    <p:sldId id="304" r:id="rId23"/>
    <p:sldId id="305" r:id="rId24"/>
    <p:sldId id="306" r:id="rId25"/>
    <p:sldId id="308" r:id="rId26"/>
    <p:sldId id="303" r:id="rId27"/>
    <p:sldId id="318" r:id="rId28"/>
    <p:sldId id="317" r:id="rId29"/>
    <p:sldId id="320" r:id="rId30"/>
    <p:sldId id="323" r:id="rId31"/>
    <p:sldId id="328" r:id="rId32"/>
    <p:sldId id="329" r:id="rId33"/>
    <p:sldId id="314" r:id="rId34"/>
    <p:sldId id="307" r:id="rId35"/>
    <p:sldId id="327" r:id="rId36"/>
    <p:sldId id="325" r:id="rId37"/>
    <p:sldId id="324" r:id="rId38"/>
  </p:sldIdLst>
  <p:sldSz cx="9144000" cy="5143500" type="screen16x9"/>
  <p:notesSz cx="6858000" cy="93345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Muli" panose="020B0604020202020204" charset="0"/>
      <p:regular r:id="rId44"/>
      <p:bold r:id="rId45"/>
      <p:italic r:id="rId46"/>
      <p:boldItalic r:id="rId47"/>
    </p:embeddedFont>
    <p:embeddedFont>
      <p:font typeface="Muli Regular" panose="020B0604020202020204" charset="0"/>
      <p:regular r:id="rId48"/>
      <p:bold r:id="rId49"/>
      <p:italic r:id="rId50"/>
      <p:boldItalic r:id="rId51"/>
    </p:embeddedFont>
    <p:embeddedFont>
      <p:font typeface="Poppins" panose="020B0604020202020204" charset="0"/>
      <p:regular r:id="rId52"/>
      <p:bold r:id="rId53"/>
      <p:italic r:id="rId54"/>
      <p:boldItalic r:id="rId55"/>
    </p:embeddedFont>
    <p:embeddedFont>
      <p:font typeface="Poppins Light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4E178"/>
    <a:srgbClr val="FCEC20"/>
    <a:srgbClr val="E1B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2E3301-F860-4AD8-AD65-E90DA36E0B84}">
  <a:tblStyle styleId="{F72E3301-F860-4AD8-AD65-E90DA36E0B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sg/dataset/c89bb614-b4ac-4669-8c65-a2e2ea5211a6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16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01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27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>
                <a:hlinkClick r:id="rId3"/>
              </a:rPr>
              <a:t>https://data.gov.sg/dataset/c89bb614-b4ac-4669-8c65-a2e2ea5211a6</a:t>
            </a:r>
            <a:r>
              <a:rPr lang="en-SG"/>
              <a:t> (train)</a:t>
            </a:r>
          </a:p>
        </p:txBody>
      </p:sp>
    </p:spTree>
    <p:extLst>
      <p:ext uri="{BB962C8B-B14F-4D97-AF65-F5344CB8AC3E}">
        <p14:creationId xmlns:p14="http://schemas.microsoft.com/office/powerpoint/2010/main" val="281554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-Django</a:t>
            </a:r>
          </a:p>
        </p:txBody>
      </p:sp>
    </p:spTree>
    <p:extLst>
      <p:ext uri="{BB962C8B-B14F-4D97-AF65-F5344CB8AC3E}">
        <p14:creationId xmlns:p14="http://schemas.microsoft.com/office/powerpoint/2010/main" val="30715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9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u="sng"/>
              <a:t>Phase0: (Brain Storm)</a:t>
            </a:r>
            <a:r>
              <a:rPr lang="en-US"/>
              <a:t> - Design Thinking Method @ around Week 4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Phase1: (Set up Team) @ around Week 5</a:t>
            </a:r>
            <a:endParaRPr lang="en-US"/>
          </a:p>
          <a:p>
            <a:pPr marL="127000" indent="0">
              <a:lnSpc>
                <a:spcPct val="114999"/>
              </a:lnSpc>
              <a:buNone/>
            </a:pPr>
            <a:r>
              <a:rPr lang="en-US" err="1"/>
              <a:t>Algo</a:t>
            </a:r>
            <a:r>
              <a:rPr lang="en-US"/>
              <a:t> Team (Nicholas &amp; </a:t>
            </a:r>
            <a:r>
              <a:rPr lang="en-US" err="1"/>
              <a:t>Shahrin</a:t>
            </a:r>
            <a:r>
              <a:rPr lang="en-US"/>
              <a:t>) - Look for Algos to implement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UI Team (</a:t>
            </a:r>
            <a:r>
              <a:rPr lang="en-US" err="1"/>
              <a:t>Kok</a:t>
            </a:r>
            <a:r>
              <a:rPr lang="en-US"/>
              <a:t> Liang &amp; Grace) - Design interfaces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Backend (</a:t>
            </a:r>
            <a:r>
              <a:rPr lang="en-US" err="1"/>
              <a:t>Jozua</a:t>
            </a:r>
            <a:r>
              <a:rPr lang="en-US"/>
              <a:t> &amp; Royce) - </a:t>
            </a:r>
            <a:r>
              <a:rPr lang="en-US" err="1"/>
              <a:t>Webscrape</a:t>
            </a:r>
            <a:r>
              <a:rPr lang="en-US"/>
              <a:t> + Set-up server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Phase2:(Completion of </a:t>
            </a:r>
            <a:r>
              <a:rPr lang="en-US" u="sng" err="1"/>
              <a:t>Algo</a:t>
            </a:r>
            <a:r>
              <a:rPr lang="en-US" u="sng"/>
              <a:t>, UI and Database) </a:t>
            </a:r>
            <a:r>
              <a:rPr lang="en-US"/>
              <a:t>  @ Week 7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Phase3: (Integration) </a:t>
            </a:r>
            <a:r>
              <a:rPr lang="en-US"/>
              <a:t> By end of Recess Week/ Week 8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Phase4:(Debugging &amp; Testing)</a:t>
            </a:r>
            <a:r>
              <a:rPr lang="en-US"/>
              <a:t> : Week 9</a:t>
            </a:r>
          </a:p>
        </p:txBody>
      </p:sp>
    </p:spTree>
    <p:extLst>
      <p:ext uri="{BB962C8B-B14F-4D97-AF65-F5344CB8AC3E}">
        <p14:creationId xmlns:p14="http://schemas.microsoft.com/office/powerpoint/2010/main" val="512018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u="sng"/>
              <a:t>Phase0: (Brain Storm)</a:t>
            </a:r>
            <a:r>
              <a:rPr lang="en-US"/>
              <a:t> - Design Thinking Method @ around Week 4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Phase1: (Set up Team) @ around Week 5</a:t>
            </a:r>
            <a:endParaRPr lang="en-US"/>
          </a:p>
          <a:p>
            <a:pPr marL="127000" indent="0">
              <a:lnSpc>
                <a:spcPct val="114999"/>
              </a:lnSpc>
              <a:buNone/>
            </a:pPr>
            <a:r>
              <a:rPr lang="en-US" err="1"/>
              <a:t>Algo</a:t>
            </a:r>
            <a:r>
              <a:rPr lang="en-US"/>
              <a:t> Team (Nicholas &amp; </a:t>
            </a:r>
            <a:r>
              <a:rPr lang="en-US" err="1"/>
              <a:t>Shahrin</a:t>
            </a:r>
            <a:r>
              <a:rPr lang="en-US"/>
              <a:t>) - Look for Algos to implement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UI Team (</a:t>
            </a:r>
            <a:r>
              <a:rPr lang="en-US" err="1"/>
              <a:t>Kok</a:t>
            </a:r>
            <a:r>
              <a:rPr lang="en-US"/>
              <a:t> Liang &amp; Grace) - Design interfaces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/>
              <a:t>Backend (</a:t>
            </a:r>
            <a:r>
              <a:rPr lang="en-US" err="1"/>
              <a:t>Jozua</a:t>
            </a:r>
            <a:r>
              <a:rPr lang="en-US"/>
              <a:t> &amp; Royce) - </a:t>
            </a:r>
            <a:r>
              <a:rPr lang="en-US" err="1"/>
              <a:t>Webscrape</a:t>
            </a:r>
            <a:r>
              <a:rPr lang="en-US"/>
              <a:t> + Set-up server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Phase2:(Completion of </a:t>
            </a:r>
            <a:r>
              <a:rPr lang="en-US" u="sng" err="1"/>
              <a:t>Algo</a:t>
            </a:r>
            <a:r>
              <a:rPr lang="en-US" u="sng"/>
              <a:t>, UI and Database) </a:t>
            </a:r>
            <a:r>
              <a:rPr lang="en-US"/>
              <a:t>  @ Week 7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Phase3: (Integration) </a:t>
            </a:r>
            <a:r>
              <a:rPr lang="en-US"/>
              <a:t> By end of Recess Week/ Week 8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u="sng"/>
              <a:t>Phase4:(Debugging &amp; Testing)</a:t>
            </a:r>
            <a:r>
              <a:rPr lang="en-US"/>
              <a:t> : Week 9</a:t>
            </a:r>
          </a:p>
        </p:txBody>
      </p:sp>
    </p:spTree>
    <p:extLst>
      <p:ext uri="{BB962C8B-B14F-4D97-AF65-F5344CB8AC3E}">
        <p14:creationId xmlns:p14="http://schemas.microsoft.com/office/powerpoint/2010/main" val="639765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480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6" r:id="rId3"/>
    <p:sldLayoutId id="2147483658" r:id="rId4"/>
    <p:sldLayoutId id="2147483659" r:id="rId5"/>
    <p:sldLayoutId id="2147483661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singpromos.com/tag/1-for-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577257" y="1850932"/>
            <a:ext cx="5391000" cy="81003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b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ifandonlyif</a:t>
            </a:r>
            <a:endParaRPr b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C88044C6-CEDA-4C36-9F56-36E9FE2BF6DA}"/>
              </a:ext>
            </a:extLst>
          </p:cNvPr>
          <p:cNvSpPr txBox="1">
            <a:spLocks/>
          </p:cNvSpPr>
          <p:nvPr/>
        </p:nvSpPr>
        <p:spPr>
          <a:xfrm>
            <a:off x="644688" y="2742648"/>
            <a:ext cx="3695426" cy="4440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Chua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Kok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Liang, Grace Mok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Qi,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Jozua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Heng Yi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b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</a:b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Nicholas Yeo Ming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, Royce Ang Jia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Jie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&amp; </a:t>
            </a:r>
            <a:r>
              <a:rPr lang="en-US" sz="900" err="1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Shahrin</a:t>
            </a:r>
            <a:r>
              <a:rPr lang="en-US" sz="9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 Chua Zong 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5B2ABD-2597-4021-978E-15788DBAABE0}"/>
              </a:ext>
            </a:extLst>
          </p:cNvPr>
          <p:cNvSpPr/>
          <p:nvPr/>
        </p:nvSpPr>
        <p:spPr>
          <a:xfrm>
            <a:off x="6371197" y="2394100"/>
            <a:ext cx="927557" cy="1233897"/>
          </a:xfrm>
          <a:prstGeom prst="rect">
            <a:avLst/>
          </a:prstGeom>
          <a:solidFill>
            <a:srgbClr val="B4E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 descr="A picture containing table, sitting, black, white&#10;&#10;Description automatically generated">
            <a:extLst>
              <a:ext uri="{FF2B5EF4-FFF2-40B4-BE49-F238E27FC236}">
                <a16:creationId xmlns:a16="http://schemas.microsoft.com/office/drawing/2014/main" id="{DD8323E3-664E-4914-8DBC-29A2FE696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034" y="2652003"/>
            <a:ext cx="1036101" cy="718090"/>
          </a:xfrm>
          <a:prstGeom prst="rect">
            <a:avLst/>
          </a:prstGeom>
        </p:spPr>
      </p:pic>
      <p:sp>
        <p:nvSpPr>
          <p:cNvPr id="6" name="Google Shape;72;p15">
            <a:extLst>
              <a:ext uri="{FF2B5EF4-FFF2-40B4-BE49-F238E27FC236}">
                <a16:creationId xmlns:a16="http://schemas.microsoft.com/office/drawing/2014/main" id="{756C936E-2BC4-4353-8BC8-1BABADC0854B}"/>
              </a:ext>
            </a:extLst>
          </p:cNvPr>
          <p:cNvSpPr txBox="1">
            <a:spLocks/>
          </p:cNvSpPr>
          <p:nvPr/>
        </p:nvSpPr>
        <p:spPr>
          <a:xfrm>
            <a:off x="647977" y="2566673"/>
            <a:ext cx="3695426" cy="4440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800">
                <a:solidFill>
                  <a:srgbClr val="65617D"/>
                </a:solidFill>
                <a:latin typeface="Poppins" panose="020B0604020202020204" charset="0"/>
                <a:cs typeface="Poppins" panose="020B0604020202020204" charset="0"/>
              </a:rPr>
              <a:t>CZ2006 Software Engineering Lab SS6</a:t>
            </a:r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2B29E42C-BB29-473A-8C14-51A872A6F1AB}"/>
              </a:ext>
            </a:extLst>
          </p:cNvPr>
          <p:cNvSpPr txBox="1">
            <a:spLocks/>
          </p:cNvSpPr>
          <p:nvPr/>
        </p:nvSpPr>
        <p:spPr>
          <a:xfrm>
            <a:off x="577257" y="1199672"/>
            <a:ext cx="5391000" cy="8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/>
              <a:t>1Pair</a:t>
            </a:r>
          </a:p>
        </p:txBody>
      </p:sp>
    </p:spTree>
    <p:extLst>
      <p:ext uri="{BB962C8B-B14F-4D97-AF65-F5344CB8AC3E}">
        <p14:creationId xmlns:p14="http://schemas.microsoft.com/office/powerpoint/2010/main" val="264433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Log In as existing user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Fill in fields as necessary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Prompt will appear if email/password is invalid</a:t>
            </a:r>
          </a:p>
          <a:p>
            <a:endParaRPr lang="en-SG" sz="1600"/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C8004C7-B8EA-478F-8D14-6767A90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80" y="764447"/>
            <a:ext cx="2005864" cy="35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3021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Register/Log In Screen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Once logged in, homepage will be shown on screen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Various deals will be shown on top of screen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View deals based on categories</a:t>
            </a:r>
          </a:p>
          <a:p>
            <a:endParaRPr lang="en-SG" sz="160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56F2BC-CE95-4C88-8F4D-36246D469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4447"/>
            <a:ext cx="2011319" cy="36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5796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Display deals for chosen category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All currently ongoing one-for-one deals for the selected category will be shown</a:t>
            </a:r>
            <a:endParaRPr lang="en-SG" sz="160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04B618-73E4-4EB8-805E-407B7FF49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8228"/>
            <a:ext cx="2007300" cy="35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2179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Display deals for chosen category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Once a deal is selected, the Terms and Conditions are shown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Button to find match for given deal at the bottom</a:t>
            </a:r>
            <a:endParaRPr lang="en-SG" sz="160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7886D-E2D0-45B3-A058-E2F38C8D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8229"/>
            <a:ext cx="2009363" cy="35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935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Finding a match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User to select preferred locations for chosen deal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Multiple locations can be selected for higher chances of matching</a:t>
            </a:r>
            <a:endParaRPr lang="en-SG" sz="160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5BBB95-2781-4333-BA4A-05827C79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85" y="768228"/>
            <a:ext cx="2003909" cy="35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8927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Finding a match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2200">
                <a:solidFill>
                  <a:schemeClr val="dk1"/>
                </a:solidFill>
                <a:latin typeface="Muli Regular"/>
                <a:sym typeface="Muli Regular"/>
              </a:rPr>
              <a:t>Matching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38E99-E50A-4B5E-952A-7FFC5625A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79" y="768228"/>
            <a:ext cx="2007300" cy="35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64624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Chat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63970" y="1627199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2200">
                <a:solidFill>
                  <a:schemeClr val="dk1"/>
                </a:solidFill>
                <a:latin typeface="Muli Regular"/>
                <a:sym typeface="Muli Regular"/>
              </a:rPr>
              <a:t>Chat </a:t>
            </a:r>
          </a:p>
        </p:txBody>
      </p:sp>
    </p:spTree>
    <p:extLst>
      <p:ext uri="{BB962C8B-B14F-4D97-AF65-F5344CB8AC3E}">
        <p14:creationId xmlns:p14="http://schemas.microsoft.com/office/powerpoint/2010/main" val="2168910760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9FA03-4882-4A62-A645-85CEBEB47853}"/>
              </a:ext>
            </a:extLst>
          </p:cNvPr>
          <p:cNvSpPr txBox="1">
            <a:spLocks/>
          </p:cNvSpPr>
          <p:nvPr/>
        </p:nvSpPr>
        <p:spPr>
          <a:xfrm>
            <a:off x="0" y="1946826"/>
            <a:ext cx="9144000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dirty="0"/>
              <a:t>Backend </a:t>
            </a:r>
          </a:p>
        </p:txBody>
      </p:sp>
    </p:spTree>
    <p:extLst>
      <p:ext uri="{BB962C8B-B14F-4D97-AF65-F5344CB8AC3E}">
        <p14:creationId xmlns:p14="http://schemas.microsoft.com/office/powerpoint/2010/main" val="293891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9FA03-4882-4A62-A645-85CEBEB4785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Firebase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539D0-0542-4303-A490-3E8C7EE6B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74" y="1444424"/>
            <a:ext cx="2085130" cy="3333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16B18A-B78F-4E7D-A4E6-077192EA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448" y="1444424"/>
            <a:ext cx="4145280" cy="33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587A-B3BB-44DD-8972-170359D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370" y="1392212"/>
            <a:ext cx="7913054" cy="3501164"/>
          </a:xfrm>
        </p:spPr>
        <p:txBody>
          <a:bodyPr/>
          <a:lstStyle/>
          <a:p>
            <a:r>
              <a:rPr lang="en-SG">
                <a:hlinkClick r:id="rId2"/>
              </a:rPr>
              <a:t>https://singpromos.com/tag/1-for-1/</a:t>
            </a:r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9FA03-4882-4A62-A645-85CEBEB4785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Web Scraping</a:t>
            </a:r>
            <a:endParaRPr lang="en-US"/>
          </a:p>
        </p:txBody>
      </p:sp>
      <p:pic>
        <p:nvPicPr>
          <p:cNvPr id="12" name="Picture 1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0169CFF-A8C0-4D58-BB9F-8CD49E894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593"/>
          <a:stretch/>
        </p:blipFill>
        <p:spPr>
          <a:xfrm>
            <a:off x="6129531" y="78581"/>
            <a:ext cx="2351053" cy="471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70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6000"/>
              <a:t>Problem</a:t>
            </a:r>
            <a:endParaRPr sz="600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Sometimes we find one-for-one deals that we want, but have no one to pair up with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8764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5272E3E-6353-4A78-B736-356DAB1B3EF1}"/>
              </a:ext>
            </a:extLst>
          </p:cNvPr>
          <p:cNvSpPr txBox="1">
            <a:spLocks/>
          </p:cNvSpPr>
          <p:nvPr/>
        </p:nvSpPr>
        <p:spPr>
          <a:xfrm>
            <a:off x="457200" y="1368191"/>
            <a:ext cx="4929300" cy="95586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</a:rPr>
              <a:t>Relational </a:t>
            </a:r>
            <a:r>
              <a:rPr lang="en-SG" sz="1600" err="1">
                <a:solidFill>
                  <a:schemeClr val="dk1"/>
                </a:solidFill>
                <a:latin typeface="Muli Regular"/>
              </a:rPr>
              <a:t>DataBase</a:t>
            </a:r>
            <a:r>
              <a:rPr lang="en-SG" sz="1600">
                <a:solidFill>
                  <a:schemeClr val="dk1"/>
                </a:solidFill>
                <a:latin typeface="Muli Regular"/>
              </a:rPr>
              <a:t> via SQLite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507515-805C-4160-B61A-45B8CAA1E8DB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94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Django</a:t>
            </a:r>
            <a:endParaRPr lang="en-US"/>
          </a:p>
        </p:txBody>
      </p:sp>
      <p:pic>
        <p:nvPicPr>
          <p:cNvPr id="17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1040E7-437C-4EFA-90EE-96D4FF0DD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600" b="35030"/>
          <a:stretch/>
        </p:blipFill>
        <p:spPr>
          <a:xfrm>
            <a:off x="4419857" y="1368191"/>
            <a:ext cx="4362924" cy="21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84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6EFFA-686B-4F09-9BF9-7F64300CA36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en-SG" sz="3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616744" y="379733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RESTful API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4462AD-472B-4289-B70B-55C398D17BF3}"/>
              </a:ext>
            </a:extLst>
          </p:cNvPr>
          <p:cNvSpPr txBox="1">
            <a:spLocks/>
          </p:cNvSpPr>
          <p:nvPr/>
        </p:nvSpPr>
        <p:spPr>
          <a:xfrm>
            <a:off x="616744" y="3357576"/>
            <a:ext cx="2378768" cy="72955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Client Sends Request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1A2F2A79-E9BF-4EA5-AC88-D352EE8A6983}"/>
              </a:ext>
            </a:extLst>
          </p:cNvPr>
          <p:cNvSpPr/>
          <p:nvPr/>
        </p:nvSpPr>
        <p:spPr>
          <a:xfrm>
            <a:off x="2752324" y="2441994"/>
            <a:ext cx="906818" cy="53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5A1A0F-DD25-4240-8F7C-4913C32CFA1B}"/>
              </a:ext>
            </a:extLst>
          </p:cNvPr>
          <p:cNvSpPr/>
          <p:nvPr/>
        </p:nvSpPr>
        <p:spPr>
          <a:xfrm>
            <a:off x="4066346" y="1627199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BAAA0AE-53CF-4327-A3AE-54F55276BE8D}"/>
              </a:ext>
            </a:extLst>
          </p:cNvPr>
          <p:cNvSpPr txBox="1">
            <a:spLocks/>
          </p:cNvSpPr>
          <p:nvPr/>
        </p:nvSpPr>
        <p:spPr>
          <a:xfrm>
            <a:off x="4005832" y="1647499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GET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710EB4-93D7-4B34-81D9-381DFCFC6220}"/>
              </a:ext>
            </a:extLst>
          </p:cNvPr>
          <p:cNvSpPr/>
          <p:nvPr/>
        </p:nvSpPr>
        <p:spPr>
          <a:xfrm>
            <a:off x="4066346" y="2211678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C53B970-F61D-4A74-A5CF-7548C29A5C3D}"/>
              </a:ext>
            </a:extLst>
          </p:cNvPr>
          <p:cNvSpPr txBox="1">
            <a:spLocks/>
          </p:cNvSpPr>
          <p:nvPr/>
        </p:nvSpPr>
        <p:spPr>
          <a:xfrm>
            <a:off x="4005832" y="2231978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7A2668-61CC-4C44-9F03-F901EDB13EA6}"/>
              </a:ext>
            </a:extLst>
          </p:cNvPr>
          <p:cNvSpPr/>
          <p:nvPr/>
        </p:nvSpPr>
        <p:spPr>
          <a:xfrm>
            <a:off x="4059622" y="2822350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F402CF2-1B89-4842-9269-E23EBD757C96}"/>
              </a:ext>
            </a:extLst>
          </p:cNvPr>
          <p:cNvSpPr txBox="1">
            <a:spLocks/>
          </p:cNvSpPr>
          <p:nvPr/>
        </p:nvSpPr>
        <p:spPr>
          <a:xfrm>
            <a:off x="3999108" y="2842650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POST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CA25FA-0D35-443F-904C-0C076B3F1B52}"/>
              </a:ext>
            </a:extLst>
          </p:cNvPr>
          <p:cNvSpPr/>
          <p:nvPr/>
        </p:nvSpPr>
        <p:spPr>
          <a:xfrm>
            <a:off x="4059622" y="3435933"/>
            <a:ext cx="840442" cy="4235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E83759F-50BA-4B99-9B2F-5CE674EA996F}"/>
              </a:ext>
            </a:extLst>
          </p:cNvPr>
          <p:cNvSpPr txBox="1">
            <a:spLocks/>
          </p:cNvSpPr>
          <p:nvPr/>
        </p:nvSpPr>
        <p:spPr>
          <a:xfrm>
            <a:off x="3999108" y="3456233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DEL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58FD6D6-9D4A-4FDF-968D-61DE0A7E8F75}"/>
              </a:ext>
            </a:extLst>
          </p:cNvPr>
          <p:cNvSpPr txBox="1">
            <a:spLocks/>
          </p:cNvSpPr>
          <p:nvPr/>
        </p:nvSpPr>
        <p:spPr>
          <a:xfrm>
            <a:off x="2732152" y="2551218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200">
                <a:latin typeface="Muli Regular"/>
              </a:rPr>
              <a:t>json</a:t>
            </a:r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1813E8CC-4B17-4F24-AFCF-61B72DCD7687}"/>
              </a:ext>
            </a:extLst>
          </p:cNvPr>
          <p:cNvSpPr/>
          <p:nvPr/>
        </p:nvSpPr>
        <p:spPr>
          <a:xfrm>
            <a:off x="5260202" y="2441994"/>
            <a:ext cx="906818" cy="53444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B4FBB97-0075-4E7E-A90E-9F3FB78EA862}"/>
              </a:ext>
            </a:extLst>
          </p:cNvPr>
          <p:cNvSpPr txBox="1">
            <a:spLocks/>
          </p:cNvSpPr>
          <p:nvPr/>
        </p:nvSpPr>
        <p:spPr>
          <a:xfrm>
            <a:off x="5240030" y="2551218"/>
            <a:ext cx="840442" cy="42358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200">
                <a:latin typeface="Muli Regular"/>
              </a:rPr>
              <a:t>http</a:t>
            </a:r>
          </a:p>
        </p:txBody>
      </p:sp>
      <p:pic>
        <p:nvPicPr>
          <p:cNvPr id="24" name="Graphic 23" descr="Smart Phone">
            <a:extLst>
              <a:ext uri="{FF2B5EF4-FFF2-40B4-BE49-F238E27FC236}">
                <a16:creationId xmlns:a16="http://schemas.microsoft.com/office/drawing/2014/main" id="{9F35DE6A-4158-4817-AF9D-94DDC45EC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611" y="1587313"/>
            <a:ext cx="1807768" cy="1807768"/>
          </a:xfrm>
          <a:prstGeom prst="rect">
            <a:avLst/>
          </a:prstGeom>
        </p:spPr>
      </p:pic>
      <p:pic>
        <p:nvPicPr>
          <p:cNvPr id="26" name="Graphic 25" descr="Database">
            <a:extLst>
              <a:ext uri="{FF2B5EF4-FFF2-40B4-BE49-F238E27FC236}">
                <a16:creationId xmlns:a16="http://schemas.microsoft.com/office/drawing/2014/main" id="{9CF7BAA3-9F70-467E-B4A7-0B91A800B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260" y="1766271"/>
            <a:ext cx="1689962" cy="168996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EBEC1BF-21D6-463F-AF0E-5E277FCE37EB}"/>
              </a:ext>
            </a:extLst>
          </p:cNvPr>
          <p:cNvSpPr txBox="1">
            <a:spLocks/>
          </p:cNvSpPr>
          <p:nvPr/>
        </p:nvSpPr>
        <p:spPr>
          <a:xfrm>
            <a:off x="5998857" y="3282949"/>
            <a:ext cx="2378768" cy="72955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latin typeface="Muli Regular"/>
              </a:rPr>
              <a:t>Server sends response</a:t>
            </a:r>
          </a:p>
        </p:txBody>
      </p:sp>
    </p:spTree>
    <p:extLst>
      <p:ext uri="{BB962C8B-B14F-4D97-AF65-F5344CB8AC3E}">
        <p14:creationId xmlns:p14="http://schemas.microsoft.com/office/powerpoint/2010/main" val="21989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6EFFA-686B-4F09-9BF9-7F64300CA363}"/>
              </a:ext>
            </a:extLst>
          </p:cNvPr>
          <p:cNvSpPr txBox="1">
            <a:spLocks/>
          </p:cNvSpPr>
          <p:nvPr/>
        </p:nvSpPr>
        <p:spPr>
          <a:xfrm>
            <a:off x="457200" y="377352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lang="en-SG" sz="36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381000" y="101126"/>
            <a:ext cx="5370852" cy="1249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API Calls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9BFCC4-F242-4D6B-B361-3FD4B560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26" y="1267075"/>
            <a:ext cx="3252916" cy="3572403"/>
          </a:xfrm>
          <a:prstGeom prst="rect">
            <a:avLst/>
          </a:prstGeom>
        </p:spPr>
      </p:pic>
      <p:pic>
        <p:nvPicPr>
          <p:cNvPr id="11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9BDD8EA-C975-4263-B80B-87C2FED07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99" y="1191331"/>
            <a:ext cx="2974888" cy="3723890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2651BE1-E9BD-441E-8B4E-D02F9A918182}"/>
              </a:ext>
            </a:extLst>
          </p:cNvPr>
          <p:cNvSpPr txBox="1">
            <a:spLocks/>
          </p:cNvSpPr>
          <p:nvPr/>
        </p:nvSpPr>
        <p:spPr>
          <a:xfrm>
            <a:off x="1778325" y="903588"/>
            <a:ext cx="1311918" cy="33691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4999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solidFill>
                  <a:schemeClr val="dk1"/>
                </a:solidFill>
                <a:latin typeface="Muli Regular"/>
              </a:rPr>
              <a:t>Client Side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D6D8B-DC77-4747-B7CC-710CF4BC6379}"/>
              </a:ext>
            </a:extLst>
          </p:cNvPr>
          <p:cNvSpPr txBox="1">
            <a:spLocks/>
          </p:cNvSpPr>
          <p:nvPr/>
        </p:nvSpPr>
        <p:spPr>
          <a:xfrm>
            <a:off x="5858275" y="823529"/>
            <a:ext cx="1461936" cy="36780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8900" algn="ctr">
              <a:lnSpc>
                <a:spcPct val="114999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r>
              <a:rPr lang="en-SG" sz="1600">
                <a:solidFill>
                  <a:schemeClr val="dk1"/>
                </a:solidFill>
                <a:latin typeface="Muli Regular"/>
              </a:rPr>
              <a:t>Server Side</a:t>
            </a:r>
            <a:endParaRPr lang="en-US">
              <a:solidFill>
                <a:schemeClr val="dk1"/>
              </a:solidFill>
            </a:endParaRPr>
          </a:p>
          <a:p>
            <a:pPr marL="88900" algn="ctr">
              <a:lnSpc>
                <a:spcPct val="114999"/>
              </a:lnSpc>
              <a:spcBef>
                <a:spcPts val="600"/>
              </a:spcBef>
              <a:buClr>
                <a:schemeClr val="dk2"/>
              </a:buClr>
              <a:buSzPts val="2200"/>
            </a:pPr>
            <a:endParaRPr lang="en-SG" sz="1600">
              <a:solidFill>
                <a:schemeClr val="dk1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3254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E66F-86FD-485D-98D3-6A76D044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600" y="1984157"/>
            <a:ext cx="6364800" cy="857400"/>
          </a:xfrm>
        </p:spPr>
        <p:txBody>
          <a:bodyPr/>
          <a:lstStyle/>
          <a:p>
            <a:r>
              <a:rPr lang="en-SG"/>
              <a:t>SE Practices Applied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F183-1BEB-415A-AEDE-9222BE225E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1342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1904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F2A20C9-797A-4BEC-81C5-CD5B8E33014F}"/>
              </a:ext>
            </a:extLst>
          </p:cNvPr>
          <p:cNvSpPr/>
          <p:nvPr/>
        </p:nvSpPr>
        <p:spPr>
          <a:xfrm>
            <a:off x="139520" y="3161299"/>
            <a:ext cx="8756567" cy="19024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4CA0E-5A61-4FD7-8A8D-3B1561FF9076}"/>
              </a:ext>
            </a:extLst>
          </p:cNvPr>
          <p:cNvSpPr/>
          <p:nvPr/>
        </p:nvSpPr>
        <p:spPr>
          <a:xfrm>
            <a:off x="126360" y="2095850"/>
            <a:ext cx="8756567" cy="100675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348837" y="183246"/>
            <a:ext cx="7651799" cy="74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Planning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779372-216F-43DE-8A39-A6E8F0A761D9}"/>
              </a:ext>
            </a:extLst>
          </p:cNvPr>
          <p:cNvCxnSpPr>
            <a:cxnSpLocks/>
          </p:cNvCxnSpPr>
          <p:nvPr/>
        </p:nvCxnSpPr>
        <p:spPr>
          <a:xfrm>
            <a:off x="1411277" y="1838115"/>
            <a:ext cx="6907305" cy="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5C28C2-819C-48C8-AE2E-5668AD7B18DD}"/>
              </a:ext>
            </a:extLst>
          </p:cNvPr>
          <p:cNvCxnSpPr>
            <a:cxnSpLocks/>
          </p:cNvCxnSpPr>
          <p:nvPr/>
        </p:nvCxnSpPr>
        <p:spPr>
          <a:xfrm>
            <a:off x="1411277" y="1580381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D95FA5-49EE-4FC1-9851-826883CE5F2C}"/>
              </a:ext>
            </a:extLst>
          </p:cNvPr>
          <p:cNvCxnSpPr>
            <a:cxnSpLocks/>
          </p:cNvCxnSpPr>
          <p:nvPr/>
        </p:nvCxnSpPr>
        <p:spPr>
          <a:xfrm>
            <a:off x="8318582" y="1577787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B3D72-F2D6-410D-9CFC-6AEBF1119D66}"/>
              </a:ext>
            </a:extLst>
          </p:cNvPr>
          <p:cNvCxnSpPr>
            <a:cxnSpLocks/>
          </p:cNvCxnSpPr>
          <p:nvPr/>
        </p:nvCxnSpPr>
        <p:spPr>
          <a:xfrm>
            <a:off x="2924425" y="1571418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BA7AD-3974-47CC-9475-9AEBB0DBADF6}"/>
              </a:ext>
            </a:extLst>
          </p:cNvPr>
          <p:cNvCxnSpPr>
            <a:cxnSpLocks/>
          </p:cNvCxnSpPr>
          <p:nvPr/>
        </p:nvCxnSpPr>
        <p:spPr>
          <a:xfrm>
            <a:off x="4560132" y="1587104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EC5F2F-4FA2-442C-A00F-37160B672A84}"/>
              </a:ext>
            </a:extLst>
          </p:cNvPr>
          <p:cNvCxnSpPr>
            <a:cxnSpLocks/>
          </p:cNvCxnSpPr>
          <p:nvPr/>
        </p:nvCxnSpPr>
        <p:spPr>
          <a:xfrm>
            <a:off x="6503231" y="1577786"/>
            <a:ext cx="0" cy="5020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54E1304-1211-413D-B5D4-27F46A418CBF}"/>
              </a:ext>
            </a:extLst>
          </p:cNvPr>
          <p:cNvSpPr txBox="1">
            <a:spLocks/>
          </p:cNvSpPr>
          <p:nvPr/>
        </p:nvSpPr>
        <p:spPr>
          <a:xfrm>
            <a:off x="662725" y="2073441"/>
            <a:ext cx="142314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Brainstorm, Design Thinking Method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2BA56B3-5C60-46D3-8FEE-DAFDB0E046A0}"/>
              </a:ext>
            </a:extLst>
          </p:cNvPr>
          <p:cNvSpPr txBox="1">
            <a:spLocks/>
          </p:cNvSpPr>
          <p:nvPr/>
        </p:nvSpPr>
        <p:spPr>
          <a:xfrm>
            <a:off x="2165679" y="2064480"/>
            <a:ext cx="150607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Setting up of Teams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4AF783E-DC94-4469-8505-BEF85EB87F3C}"/>
              </a:ext>
            </a:extLst>
          </p:cNvPr>
          <p:cNvSpPr txBox="1">
            <a:spLocks/>
          </p:cNvSpPr>
          <p:nvPr/>
        </p:nvSpPr>
        <p:spPr>
          <a:xfrm>
            <a:off x="2200440" y="2265086"/>
            <a:ext cx="1506077" cy="69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None/>
            </a:pPr>
            <a:r>
              <a:rPr lang="en-US" sz="900"/>
              <a:t>Algorithm Team</a:t>
            </a:r>
            <a:br>
              <a:rPr lang="en-US" sz="900"/>
            </a:br>
            <a:r>
              <a:rPr lang="en-US" sz="900"/>
              <a:t>UI Team</a:t>
            </a:r>
            <a:br>
              <a:rPr lang="en-US" sz="900"/>
            </a:br>
            <a:r>
              <a:rPr lang="en-US" sz="900"/>
              <a:t>Backend Team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5C5BA0D-8641-4A8F-88A8-5D2F4AD3F83D}"/>
              </a:ext>
            </a:extLst>
          </p:cNvPr>
          <p:cNvSpPr txBox="1">
            <a:spLocks/>
          </p:cNvSpPr>
          <p:nvPr/>
        </p:nvSpPr>
        <p:spPr>
          <a:xfrm>
            <a:off x="3876571" y="2054370"/>
            <a:ext cx="1917791" cy="5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Completion of Algorithm, UI and Server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16A56208-6C70-45B9-997D-2BE23DB3AC9D}"/>
              </a:ext>
            </a:extLst>
          </p:cNvPr>
          <p:cNvSpPr txBox="1">
            <a:spLocks/>
          </p:cNvSpPr>
          <p:nvPr/>
        </p:nvSpPr>
        <p:spPr>
          <a:xfrm>
            <a:off x="5999177" y="2048219"/>
            <a:ext cx="1917791" cy="5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Integration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360B680-332C-43B1-BD85-CC9A05D40536}"/>
              </a:ext>
            </a:extLst>
          </p:cNvPr>
          <p:cNvSpPr txBox="1">
            <a:spLocks/>
          </p:cNvSpPr>
          <p:nvPr/>
        </p:nvSpPr>
        <p:spPr>
          <a:xfrm>
            <a:off x="5999178" y="2245066"/>
            <a:ext cx="1506078" cy="69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None/>
            </a:pPr>
            <a:r>
              <a:rPr lang="en-US" sz="900"/>
              <a:t>Link Front-end with Back-end i.e. Matches and Server Request, Users and Firebase, Messages and Firebase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BD70D6E-B3CE-4A98-89C3-7D0D15A287E7}"/>
              </a:ext>
            </a:extLst>
          </p:cNvPr>
          <p:cNvSpPr txBox="1">
            <a:spLocks/>
          </p:cNvSpPr>
          <p:nvPr/>
        </p:nvSpPr>
        <p:spPr>
          <a:xfrm>
            <a:off x="7774628" y="2057793"/>
            <a:ext cx="1233246" cy="5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Debugging </a:t>
            </a:r>
            <a:br>
              <a:rPr lang="en-US" sz="1100"/>
            </a:br>
            <a:r>
              <a:rPr lang="en-US" sz="1100"/>
              <a:t>&amp; Testing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F1D94CA-EA20-438F-AA81-57EC0526622F}"/>
              </a:ext>
            </a:extLst>
          </p:cNvPr>
          <p:cNvSpPr txBox="1">
            <a:spLocks/>
          </p:cNvSpPr>
          <p:nvPr/>
        </p:nvSpPr>
        <p:spPr>
          <a:xfrm rot="16200000">
            <a:off x="-271842" y="2161369"/>
            <a:ext cx="142314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050" b="1"/>
              <a:t>SOFTWARE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4EF9FB1-8B88-4E90-97B4-D2C845C4B7FA}"/>
              </a:ext>
            </a:extLst>
          </p:cNvPr>
          <p:cNvSpPr txBox="1">
            <a:spLocks/>
          </p:cNvSpPr>
          <p:nvPr/>
        </p:nvSpPr>
        <p:spPr>
          <a:xfrm rot="16200000">
            <a:off x="-275751" y="3839410"/>
            <a:ext cx="142314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050" b="1"/>
              <a:t>DOCUMENTATION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94FB41B-632B-4591-AF06-5F9CE3AD8CB0}"/>
              </a:ext>
            </a:extLst>
          </p:cNvPr>
          <p:cNvSpPr txBox="1">
            <a:spLocks/>
          </p:cNvSpPr>
          <p:nvPr/>
        </p:nvSpPr>
        <p:spPr>
          <a:xfrm>
            <a:off x="678115" y="3135630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Function Requirement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Non-Functional Requirements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UI Mockup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Data Dictionary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081FA5D-0012-417B-A4EC-5459CF5B93FA}"/>
              </a:ext>
            </a:extLst>
          </p:cNvPr>
          <p:cNvSpPr txBox="1">
            <a:spLocks/>
          </p:cNvSpPr>
          <p:nvPr/>
        </p:nvSpPr>
        <p:spPr>
          <a:xfrm>
            <a:off x="2204847" y="3124956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US" sz="1100"/>
              <a:t>Use Case Description</a:t>
            </a:r>
          </a:p>
          <a:p>
            <a:pPr marL="127000" indent="0">
              <a:buFont typeface="Muli Regular"/>
              <a:buNone/>
            </a:pPr>
            <a:r>
              <a:rPr lang="en-US" sz="1100"/>
              <a:t>Use Case Model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DE07F3D-813B-4A5D-90BA-460C653C30A1}"/>
              </a:ext>
            </a:extLst>
          </p:cNvPr>
          <p:cNvSpPr txBox="1">
            <a:spLocks/>
          </p:cNvSpPr>
          <p:nvPr/>
        </p:nvSpPr>
        <p:spPr>
          <a:xfrm>
            <a:off x="3848560" y="3124956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Class diagram of entity classes</a:t>
            </a:r>
            <a:endParaRPr lang="en-US"/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Key boundary classes and control classes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Sequence Diagrams of some Use Cases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Initial Dialog Map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ABADCAD7-4AC2-4E52-96CA-2D769718A078}"/>
              </a:ext>
            </a:extLst>
          </p:cNvPr>
          <p:cNvSpPr txBox="1">
            <a:spLocks/>
          </p:cNvSpPr>
          <p:nvPr/>
        </p:nvSpPr>
        <p:spPr>
          <a:xfrm>
            <a:off x="5989582" y="3135130"/>
            <a:ext cx="1423143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Use Case Description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Class Diagram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Dialog Map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F27B6C09-95F4-4CC2-B242-3F02B09932F6}"/>
              </a:ext>
            </a:extLst>
          </p:cNvPr>
          <p:cNvSpPr txBox="1">
            <a:spLocks/>
          </p:cNvSpPr>
          <p:nvPr/>
        </p:nvSpPr>
        <p:spPr>
          <a:xfrm>
            <a:off x="7774628" y="3093032"/>
            <a:ext cx="1108299" cy="175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System Architecture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Complete Sequence Diagram</a:t>
            </a:r>
          </a:p>
          <a:p>
            <a:pPr marL="127000" indent="0">
              <a:lnSpc>
                <a:spcPct val="114999"/>
              </a:lnSpc>
              <a:buNone/>
            </a:pPr>
            <a:r>
              <a:rPr lang="en-US" sz="1100"/>
              <a:t>Slides</a:t>
            </a:r>
          </a:p>
          <a:p>
            <a:pPr marL="127000" indent="0">
              <a:lnSpc>
                <a:spcPct val="114999"/>
              </a:lnSpc>
              <a:buNone/>
            </a:pPr>
            <a:endParaRPr 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50C249-E6CB-46FB-AE8E-52E98D9A2D7F}"/>
              </a:ext>
            </a:extLst>
          </p:cNvPr>
          <p:cNvSpPr txBox="1"/>
          <p:nvPr/>
        </p:nvSpPr>
        <p:spPr>
          <a:xfrm>
            <a:off x="1058477" y="1176762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CB8A4-E372-4810-A7D3-0136A62AB4A4}"/>
              </a:ext>
            </a:extLst>
          </p:cNvPr>
          <p:cNvSpPr txBox="1"/>
          <p:nvPr/>
        </p:nvSpPr>
        <p:spPr>
          <a:xfrm>
            <a:off x="2563618" y="1182879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390D72-2C3F-4341-8F69-039C00FF63A5}"/>
              </a:ext>
            </a:extLst>
          </p:cNvPr>
          <p:cNvSpPr txBox="1"/>
          <p:nvPr/>
        </p:nvSpPr>
        <p:spPr>
          <a:xfrm>
            <a:off x="4207331" y="1179004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BD27F3-5A29-4A3C-851F-6A505FED5FCF}"/>
              </a:ext>
            </a:extLst>
          </p:cNvPr>
          <p:cNvSpPr txBox="1"/>
          <p:nvPr/>
        </p:nvSpPr>
        <p:spPr>
          <a:xfrm>
            <a:off x="6150431" y="1176762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C75B42-799F-4F74-BEB2-225B4E60483B}"/>
              </a:ext>
            </a:extLst>
          </p:cNvPr>
          <p:cNvSpPr txBox="1"/>
          <p:nvPr/>
        </p:nvSpPr>
        <p:spPr>
          <a:xfrm>
            <a:off x="7965782" y="1173929"/>
            <a:ext cx="70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>
                <a:latin typeface="Muli Regular" panose="020B0604020202020204" charset="0"/>
              </a:rPr>
              <a:t>Phase 4</a:t>
            </a:r>
          </a:p>
        </p:txBody>
      </p:sp>
    </p:spTree>
    <p:extLst>
      <p:ext uri="{BB962C8B-B14F-4D97-AF65-F5344CB8AC3E}">
        <p14:creationId xmlns:p14="http://schemas.microsoft.com/office/powerpoint/2010/main" val="1114727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2" y="1878986"/>
            <a:ext cx="7791775" cy="1124564"/>
          </a:xfrm>
        </p:spPr>
        <p:txBody>
          <a:bodyPr/>
          <a:lstStyle/>
          <a:p>
            <a:pPr algn="ctr"/>
            <a:r>
              <a:rPr lang="en-US" sz="3600"/>
              <a:t>Project Scheduling:</a:t>
            </a:r>
            <a:br>
              <a:rPr lang="en-US" sz="3600"/>
            </a:br>
            <a:r>
              <a:rPr lang="en-US" sz="3600"/>
              <a:t>Critical Path Analysis 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7352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D6A3-775D-4517-8D8C-DA6DA8314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3F47CF5-17FC-4E8F-AD9E-C1481AC0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325067"/>
              </p:ext>
            </p:extLst>
          </p:nvPr>
        </p:nvGraphicFramePr>
        <p:xfrm>
          <a:off x="1993280" y="2237213"/>
          <a:ext cx="5492025" cy="25808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8718">
                  <a:extLst>
                    <a:ext uri="{9D8B030D-6E8A-4147-A177-3AD203B41FA5}">
                      <a16:colId xmlns:a16="http://schemas.microsoft.com/office/drawing/2014/main" val="3636810825"/>
                    </a:ext>
                  </a:extLst>
                </a:gridCol>
                <a:gridCol w="2202632">
                  <a:extLst>
                    <a:ext uri="{9D8B030D-6E8A-4147-A177-3AD203B41FA5}">
                      <a16:colId xmlns:a16="http://schemas.microsoft.com/office/drawing/2014/main" val="2076682"/>
                    </a:ext>
                  </a:extLst>
                </a:gridCol>
                <a:gridCol w="1830675">
                  <a:extLst>
                    <a:ext uri="{9D8B030D-6E8A-4147-A177-3AD203B41FA5}">
                      <a16:colId xmlns:a16="http://schemas.microsoft.com/office/drawing/2014/main" val="4094361206"/>
                    </a:ext>
                  </a:extLst>
                </a:gridCol>
              </a:tblGrid>
              <a:tr h="31258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Activity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Earliest Start (ES)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Earliest Finish (EF)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950187"/>
                  </a:ext>
                </a:extLst>
              </a:tr>
              <a:tr h="4808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4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22615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5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6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890943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826957"/>
                  </a:ext>
                </a:extLst>
              </a:tr>
              <a:tr h="43280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8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8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95530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Start of Week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 of Week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950537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FB925E9-04A0-49FF-A707-F8346010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93779"/>
              </p:ext>
            </p:extLst>
          </p:nvPr>
        </p:nvGraphicFramePr>
        <p:xfrm>
          <a:off x="868274" y="1089013"/>
          <a:ext cx="640499" cy="52898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640499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52898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Start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340786BC-3B34-42BA-8B9E-E24A30333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444701"/>
              </p:ext>
            </p:extLst>
          </p:nvPr>
        </p:nvGraphicFramePr>
        <p:xfrm>
          <a:off x="1700154" y="485118"/>
          <a:ext cx="909346" cy="51816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1B78475B-0006-449D-89EC-03AE3AB20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686039"/>
              </p:ext>
            </p:extLst>
          </p:nvPr>
        </p:nvGraphicFramePr>
        <p:xfrm>
          <a:off x="2836184" y="1098324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 1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B9E45916-A369-4541-AAD2-2CAFE1776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77894"/>
              </p:ext>
            </p:extLst>
          </p:nvPr>
        </p:nvGraphicFramePr>
        <p:xfrm>
          <a:off x="4048879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 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E5F1C70A-2015-4BE4-AC2D-2E6DE9D08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037139"/>
              </p:ext>
            </p:extLst>
          </p:nvPr>
        </p:nvGraphicFramePr>
        <p:xfrm>
          <a:off x="5241121" y="1094425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245AB396-4827-4D19-A36C-94384ADB7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395934"/>
              </p:ext>
            </p:extLst>
          </p:nvPr>
        </p:nvGraphicFramePr>
        <p:xfrm>
          <a:off x="6434881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28BC972-96FD-42FB-B795-FC17E12F23D1}"/>
              </a:ext>
            </a:extLst>
          </p:cNvPr>
          <p:cNvSpPr txBox="1"/>
          <p:nvPr/>
        </p:nvSpPr>
        <p:spPr>
          <a:xfrm>
            <a:off x="78060" y="2036490"/>
            <a:ext cx="1808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Duration =  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6A65C7-ED83-4EA3-AD20-024685C571B1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1188523" y="744198"/>
            <a:ext cx="511631" cy="34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FC6BB8-BE17-43F9-BB87-31041A02E9F8}"/>
              </a:ext>
            </a:extLst>
          </p:cNvPr>
          <p:cNvCxnSpPr>
            <a:cxnSpLocks/>
            <a:stCxn id="16" idx="0"/>
            <a:endCxn id="17" idx="1"/>
          </p:cNvCxnSpPr>
          <p:nvPr/>
        </p:nvCxnSpPr>
        <p:spPr>
          <a:xfrm flipV="1">
            <a:off x="3290857" y="765108"/>
            <a:ext cx="758022" cy="33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le 9">
            <a:extLst>
              <a:ext uri="{FF2B5EF4-FFF2-40B4-BE49-F238E27FC236}">
                <a16:creationId xmlns:a16="http://schemas.microsoft.com/office/drawing/2014/main" id="{A9FA8846-2A94-4586-A96B-36A652A8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760506"/>
              </p:ext>
            </p:extLst>
          </p:nvPr>
        </p:nvGraphicFramePr>
        <p:xfrm>
          <a:off x="7477878" y="1089013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5C618-248C-4DF4-8C6F-6B2BA95F0EC8}"/>
              </a:ext>
            </a:extLst>
          </p:cNvPr>
          <p:cNvCxnSpPr>
            <a:cxnSpLocks/>
            <a:stCxn id="19" idx="3"/>
            <a:endCxn id="31" idx="0"/>
          </p:cNvCxnSpPr>
          <p:nvPr/>
        </p:nvCxnSpPr>
        <p:spPr>
          <a:xfrm>
            <a:off x="7344227" y="765108"/>
            <a:ext cx="588324" cy="32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328F67-31E3-4EF7-B9A3-F6358D39532C}"/>
              </a:ext>
            </a:extLst>
          </p:cNvPr>
          <p:cNvSpPr txBox="1"/>
          <p:nvPr/>
        </p:nvSpPr>
        <p:spPr>
          <a:xfrm>
            <a:off x="1395" y="1391"/>
            <a:ext cx="22054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Forward Path Analysis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F308DC-BC61-4108-89D7-A47E2B5B5BAC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flipV="1">
            <a:off x="5695794" y="765108"/>
            <a:ext cx="739087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8AA885E-9DA1-4A49-A869-7928B8A75D0E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4958225" y="765108"/>
            <a:ext cx="737569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8A3458-5C30-47E4-8106-A94A57A4CE3B}"/>
              </a:ext>
            </a:extLst>
          </p:cNvPr>
          <p:cNvCxnSpPr>
            <a:cxnSpLocks/>
          </p:cNvCxnSpPr>
          <p:nvPr/>
        </p:nvCxnSpPr>
        <p:spPr>
          <a:xfrm>
            <a:off x="2606910" y="748779"/>
            <a:ext cx="549791" cy="33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83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D6A3-775D-4517-8D8C-DA6DA8314E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3F47CF5-17FC-4E8F-AD9E-C1481AC03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90940"/>
              </p:ext>
            </p:extLst>
          </p:nvPr>
        </p:nvGraphicFramePr>
        <p:xfrm>
          <a:off x="1993280" y="2237213"/>
          <a:ext cx="5492025" cy="258080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58718">
                  <a:extLst>
                    <a:ext uri="{9D8B030D-6E8A-4147-A177-3AD203B41FA5}">
                      <a16:colId xmlns:a16="http://schemas.microsoft.com/office/drawing/2014/main" val="3636810825"/>
                    </a:ext>
                  </a:extLst>
                </a:gridCol>
                <a:gridCol w="2202632">
                  <a:extLst>
                    <a:ext uri="{9D8B030D-6E8A-4147-A177-3AD203B41FA5}">
                      <a16:colId xmlns:a16="http://schemas.microsoft.com/office/drawing/2014/main" val="2076682"/>
                    </a:ext>
                  </a:extLst>
                </a:gridCol>
                <a:gridCol w="1830675">
                  <a:extLst>
                    <a:ext uri="{9D8B030D-6E8A-4147-A177-3AD203B41FA5}">
                      <a16:colId xmlns:a16="http://schemas.microsoft.com/office/drawing/2014/main" val="4094361206"/>
                    </a:ext>
                  </a:extLst>
                </a:gridCol>
              </a:tblGrid>
              <a:tr h="31258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Activity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Latest Start (LS)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Latest Finish (LF)</a:t>
                      </a:r>
                      <a:endParaRPr lang="en-US" b="1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950187"/>
                  </a:ext>
                </a:extLst>
              </a:tr>
              <a:tr h="48089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4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4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22615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5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6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890943"/>
                  </a:ext>
                </a:extLst>
              </a:tr>
              <a:tr h="46486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7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826957"/>
                  </a:ext>
                </a:extLst>
              </a:tr>
              <a:tr h="43280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Start of Week 8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u="none" strike="noStrike" noProof="0">
                          <a:solidFill>
                            <a:srgbClr val="000000"/>
                          </a:solidFill>
                        </a:rPr>
                        <a:t>End of Week 8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195530"/>
                  </a:ext>
                </a:extLst>
              </a:tr>
              <a:tr h="42479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Start of Week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 of Week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950537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FB925E9-04A0-49FF-A707-F8346010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895968"/>
              </p:ext>
            </p:extLst>
          </p:nvPr>
        </p:nvGraphicFramePr>
        <p:xfrm>
          <a:off x="868274" y="1089013"/>
          <a:ext cx="640499" cy="528985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40499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52898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0000"/>
                          </a:solidFill>
                        </a:rPr>
                        <a:t>Start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340786BC-3B34-42BA-8B9E-E24A30333E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189469"/>
              </p:ext>
            </p:extLst>
          </p:nvPr>
        </p:nvGraphicFramePr>
        <p:xfrm>
          <a:off x="1700154" y="48511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0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0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1B78475B-0006-449D-89EC-03AE3AB20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50158"/>
              </p:ext>
            </p:extLst>
          </p:nvPr>
        </p:nvGraphicFramePr>
        <p:xfrm>
          <a:off x="2836184" y="1098324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 1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7" name="Table 9">
            <a:extLst>
              <a:ext uri="{FF2B5EF4-FFF2-40B4-BE49-F238E27FC236}">
                <a16:creationId xmlns:a16="http://schemas.microsoft.com/office/drawing/2014/main" id="{B9E45916-A369-4541-AAD2-2CAFE1776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928670"/>
              </p:ext>
            </p:extLst>
          </p:nvPr>
        </p:nvGraphicFramePr>
        <p:xfrm>
          <a:off x="4048879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2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 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8" name="Table 9">
            <a:extLst>
              <a:ext uri="{FF2B5EF4-FFF2-40B4-BE49-F238E27FC236}">
                <a16:creationId xmlns:a16="http://schemas.microsoft.com/office/drawing/2014/main" id="{E5F1C70A-2015-4BE4-AC2D-2E6DE9D08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476709"/>
              </p:ext>
            </p:extLst>
          </p:nvPr>
        </p:nvGraphicFramePr>
        <p:xfrm>
          <a:off x="5241121" y="1094425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3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245AB396-4827-4D19-A36C-94384ADB7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307029"/>
              </p:ext>
            </p:extLst>
          </p:nvPr>
        </p:nvGraphicFramePr>
        <p:xfrm>
          <a:off x="6434881" y="506028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Phase 4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</a:t>
                      </a: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 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= 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28BC972-96FD-42FB-B795-FC17E12F23D1}"/>
              </a:ext>
            </a:extLst>
          </p:cNvPr>
          <p:cNvSpPr txBox="1"/>
          <p:nvPr/>
        </p:nvSpPr>
        <p:spPr>
          <a:xfrm>
            <a:off x="78060" y="2036490"/>
            <a:ext cx="18081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Project Duration =  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6A65C7-ED83-4EA3-AD20-024685C571B1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1188523" y="744198"/>
            <a:ext cx="511631" cy="344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FC6BB8-BE17-43F9-BB87-31041A02E9F8}"/>
              </a:ext>
            </a:extLst>
          </p:cNvPr>
          <p:cNvCxnSpPr>
            <a:cxnSpLocks/>
            <a:stCxn id="16" idx="0"/>
            <a:endCxn id="17" idx="1"/>
          </p:cNvCxnSpPr>
          <p:nvPr/>
        </p:nvCxnSpPr>
        <p:spPr>
          <a:xfrm flipV="1">
            <a:off x="3290857" y="765108"/>
            <a:ext cx="758022" cy="33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F7AF465-87C0-4B60-957D-1B7CEF3A6A4E}"/>
              </a:ext>
            </a:extLst>
          </p:cNvPr>
          <p:cNvCxnSpPr>
            <a:cxnSpLocks/>
            <a:stCxn id="18" idx="0"/>
            <a:endCxn id="19" idx="1"/>
          </p:cNvCxnSpPr>
          <p:nvPr/>
        </p:nvCxnSpPr>
        <p:spPr>
          <a:xfrm flipV="1">
            <a:off x="5695794" y="765108"/>
            <a:ext cx="739087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69EDB3-276F-4627-A3C2-0083DB4E17AD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4958225" y="765108"/>
            <a:ext cx="737569" cy="32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le 9">
            <a:extLst>
              <a:ext uri="{FF2B5EF4-FFF2-40B4-BE49-F238E27FC236}">
                <a16:creationId xmlns:a16="http://schemas.microsoft.com/office/drawing/2014/main" id="{A9FA8846-2A94-4586-A96B-36A652A8F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766753"/>
              </p:ext>
            </p:extLst>
          </p:nvPr>
        </p:nvGraphicFramePr>
        <p:xfrm>
          <a:off x="7477878" y="1089013"/>
          <a:ext cx="909346" cy="518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09346">
                  <a:extLst>
                    <a:ext uri="{9D8B030D-6E8A-4147-A177-3AD203B41FA5}">
                      <a16:colId xmlns:a16="http://schemas.microsoft.com/office/drawing/2014/main" val="2005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End</a:t>
                      </a:r>
                    </a:p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t = 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45949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35C618-248C-4DF4-8C6F-6B2BA95F0EC8}"/>
              </a:ext>
            </a:extLst>
          </p:cNvPr>
          <p:cNvCxnSpPr>
            <a:cxnSpLocks/>
            <a:stCxn id="19" idx="3"/>
            <a:endCxn id="31" idx="0"/>
          </p:cNvCxnSpPr>
          <p:nvPr/>
        </p:nvCxnSpPr>
        <p:spPr>
          <a:xfrm>
            <a:off x="7344227" y="765108"/>
            <a:ext cx="588324" cy="32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328F67-31E3-4EF7-B9A3-F6358D39532C}"/>
              </a:ext>
            </a:extLst>
          </p:cNvPr>
          <p:cNvSpPr txBox="1"/>
          <p:nvPr/>
        </p:nvSpPr>
        <p:spPr>
          <a:xfrm>
            <a:off x="1395" y="1391"/>
            <a:ext cx="23169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Backward Path Analysis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E27AC8C-3AEF-4CAE-B787-24D94DD1EB5C}"/>
              </a:ext>
            </a:extLst>
          </p:cNvPr>
          <p:cNvCxnSpPr>
            <a:cxnSpLocks/>
          </p:cNvCxnSpPr>
          <p:nvPr/>
        </p:nvCxnSpPr>
        <p:spPr>
          <a:xfrm>
            <a:off x="2606910" y="748779"/>
            <a:ext cx="549791" cy="33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6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2" y="1878986"/>
            <a:ext cx="7791775" cy="1124564"/>
          </a:xfrm>
        </p:spPr>
        <p:txBody>
          <a:bodyPr/>
          <a:lstStyle/>
          <a:p>
            <a:pPr algn="ctr"/>
            <a:r>
              <a:rPr lang="en-US" sz="3600" dirty="0"/>
              <a:t>Architecture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749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DCC40-15E0-49C9-82C0-E8FB19BA5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7" y="195072"/>
            <a:ext cx="8311526" cy="49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32AF2-2B98-44A2-B823-669546B8DAD0}"/>
              </a:ext>
            </a:extLst>
          </p:cNvPr>
          <p:cNvSpPr txBox="1"/>
          <p:nvPr/>
        </p:nvSpPr>
        <p:spPr>
          <a:xfrm>
            <a:off x="1394" y="1391"/>
            <a:ext cx="44121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3-Tiered + Client Server Architecture Style</a:t>
            </a:r>
          </a:p>
        </p:txBody>
      </p:sp>
    </p:spTree>
    <p:extLst>
      <p:ext uri="{BB962C8B-B14F-4D97-AF65-F5344CB8AC3E}">
        <p14:creationId xmlns:p14="http://schemas.microsoft.com/office/powerpoint/2010/main" val="355092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7913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6000"/>
              <a:t>Objective</a:t>
            </a:r>
            <a:endParaRPr sz="600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6"/>
            <a:ext cx="47913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Allow users to see available one-for-one deals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Find another user to match with based on preferred location and deal</a:t>
            </a:r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sz="1600"/>
              <a:t>Chatroom to make appropriate arrangements available once match occurs</a:t>
            </a:r>
            <a:endParaRPr lang="en-US" sz="1600" b="1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3001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73" y="1971120"/>
            <a:ext cx="7791775" cy="857400"/>
          </a:xfrm>
        </p:spPr>
        <p:txBody>
          <a:bodyPr/>
          <a:lstStyle/>
          <a:p>
            <a:pPr algn="ctr"/>
            <a:r>
              <a:rPr lang="en-US"/>
              <a:t>Design Issues we faced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88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A3E8C6-3A04-4E96-A513-3DB4D505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40" y="220127"/>
            <a:ext cx="7651799" cy="315874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587A-B3BB-44DD-8972-170359D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943" y="3592880"/>
            <a:ext cx="8484282" cy="483988"/>
          </a:xfrm>
        </p:spPr>
        <p:txBody>
          <a:bodyPr/>
          <a:lstStyle/>
          <a:p>
            <a:pPr marL="127000" indent="0">
              <a:lnSpc>
                <a:spcPct val="114999"/>
              </a:lnSpc>
              <a:buNone/>
            </a:pPr>
            <a:r>
              <a:rPr lang="en-SG" dirty="0"/>
              <a:t>More API calls = More changes to Code = Increase in Dependencies + Tight Coupling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406777" y="3345903"/>
            <a:ext cx="7651799" cy="42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 dirty="0"/>
              <a:t>Problem: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FC8816-15FA-4C1E-99B4-AB94E1433675}"/>
              </a:ext>
            </a:extLst>
          </p:cNvPr>
          <p:cNvSpPr txBox="1">
            <a:spLocks/>
          </p:cNvSpPr>
          <p:nvPr/>
        </p:nvSpPr>
        <p:spPr>
          <a:xfrm>
            <a:off x="406775" y="3833743"/>
            <a:ext cx="7651799" cy="74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/>
              <a:t>Solution:</a:t>
            </a:r>
            <a:endParaRPr lang="en-US" sz="18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4D48A8-0E47-493E-B021-46A56E454981}"/>
              </a:ext>
            </a:extLst>
          </p:cNvPr>
          <p:cNvSpPr txBox="1">
            <a:spLocks/>
          </p:cNvSpPr>
          <p:nvPr/>
        </p:nvSpPr>
        <p:spPr>
          <a:xfrm>
            <a:off x="252942" y="4265862"/>
            <a:ext cx="8638115" cy="48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Font typeface="Muli Regular"/>
              <a:buNone/>
            </a:pPr>
            <a:r>
              <a:rPr lang="en-SG" dirty="0"/>
              <a:t>Data Access via Strategy + Factory Pattern 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12C7EB-FBEE-4AC3-AFB8-66A018A81AA7}"/>
              </a:ext>
            </a:extLst>
          </p:cNvPr>
          <p:cNvSpPr txBox="1">
            <a:spLocks/>
          </p:cNvSpPr>
          <p:nvPr/>
        </p:nvSpPr>
        <p:spPr>
          <a:xfrm>
            <a:off x="7361728" y="-15011"/>
            <a:ext cx="1890745" cy="52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Font typeface="Muli Regular"/>
              <a:buNone/>
            </a:pPr>
            <a:r>
              <a:rPr lang="en-SG" i="1"/>
              <a:t>Design Issue #1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36236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A587A-B3BB-44DD-8972-170359DBD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943" y="3592880"/>
            <a:ext cx="8484282" cy="483988"/>
          </a:xfrm>
        </p:spPr>
        <p:txBody>
          <a:bodyPr/>
          <a:lstStyle/>
          <a:p>
            <a:pPr marL="127000" indent="0">
              <a:lnSpc>
                <a:spcPct val="114999"/>
              </a:lnSpc>
              <a:buNone/>
            </a:pPr>
            <a:r>
              <a:rPr lang="en-US" dirty="0"/>
              <a:t>We do not want to constantly check on the server for the result of a match.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C4A2-507D-4B26-932B-13B0C5A9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420B90-205B-44B3-8A4A-8F377AE2E68B}"/>
              </a:ext>
            </a:extLst>
          </p:cNvPr>
          <p:cNvSpPr txBox="1">
            <a:spLocks/>
          </p:cNvSpPr>
          <p:nvPr/>
        </p:nvSpPr>
        <p:spPr>
          <a:xfrm>
            <a:off x="406777" y="3345903"/>
            <a:ext cx="7651799" cy="42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 dirty="0"/>
              <a:t>Problem:</a:t>
            </a:r>
            <a:endParaRPr lang="en-US" sz="1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FC8816-15FA-4C1E-99B4-AB94E1433675}"/>
              </a:ext>
            </a:extLst>
          </p:cNvPr>
          <p:cNvSpPr txBox="1">
            <a:spLocks/>
          </p:cNvSpPr>
          <p:nvPr/>
        </p:nvSpPr>
        <p:spPr>
          <a:xfrm>
            <a:off x="406775" y="3964753"/>
            <a:ext cx="7651799" cy="61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1800"/>
              <a:t>Solution:</a:t>
            </a:r>
            <a:endParaRPr lang="en-US" sz="18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4D48A8-0E47-493E-B021-46A56E454981}"/>
              </a:ext>
            </a:extLst>
          </p:cNvPr>
          <p:cNvSpPr txBox="1">
            <a:spLocks/>
          </p:cNvSpPr>
          <p:nvPr/>
        </p:nvSpPr>
        <p:spPr>
          <a:xfrm>
            <a:off x="252942" y="4333780"/>
            <a:ext cx="8253843" cy="41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None/>
            </a:pPr>
            <a:r>
              <a:rPr lang="en-US" dirty="0"/>
              <a:t>Observer Pattern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F12C7EB-FBEE-4AC3-AFB8-66A018A81AA7}"/>
              </a:ext>
            </a:extLst>
          </p:cNvPr>
          <p:cNvSpPr txBox="1">
            <a:spLocks/>
          </p:cNvSpPr>
          <p:nvPr/>
        </p:nvSpPr>
        <p:spPr>
          <a:xfrm>
            <a:off x="7361728" y="-15011"/>
            <a:ext cx="1890745" cy="52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lnSpc>
                <a:spcPct val="114999"/>
              </a:lnSpc>
              <a:buFont typeface="Muli Regular"/>
              <a:buNone/>
            </a:pPr>
            <a:r>
              <a:rPr lang="en-SG" i="1" dirty="0"/>
              <a:t>Design Issue #2</a:t>
            </a:r>
            <a:endParaRPr lang="en-US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D25F6-3590-4713-AC4F-C07CAFFB9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2" y="563382"/>
            <a:ext cx="8737223" cy="271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297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E66F-86FD-485D-98D3-6A76D044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600" y="1984157"/>
            <a:ext cx="6364800" cy="857400"/>
          </a:xfrm>
        </p:spPr>
        <p:txBody>
          <a:bodyPr/>
          <a:lstStyle/>
          <a:p>
            <a:pPr algn="ctr"/>
            <a:r>
              <a:rPr lang="en-SG" dirty="0"/>
              <a:t>The End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F183-1BEB-415A-AEDE-9222BE225EF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1342" y="474990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049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23A0-CEE7-4C81-A4E7-EC3FF3273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12" y="1878986"/>
            <a:ext cx="7791775" cy="2696614"/>
          </a:xfrm>
        </p:spPr>
        <p:txBody>
          <a:bodyPr/>
          <a:lstStyle/>
          <a:p>
            <a:pPr algn="ctr"/>
            <a:r>
              <a:rPr lang="en-US" sz="3600"/>
              <a:t>SLACK TIME = LS –ES</a:t>
            </a:r>
            <a:br>
              <a:rPr lang="en-US" sz="3600"/>
            </a:br>
            <a:r>
              <a:rPr lang="en-US" sz="3600"/>
              <a:t>             = 0 </a:t>
            </a:r>
            <a:br>
              <a:rPr lang="en-US" sz="3600"/>
            </a:br>
            <a:r>
              <a:rPr lang="en-US" sz="3600"/>
              <a:t>NO SLEEP </a:t>
            </a:r>
            <a:br>
              <a:rPr lang="en-US" sz="3600"/>
            </a:br>
            <a:r>
              <a:rPr lang="en-US" sz="3600"/>
              <a:t>CODE EVERYDAY</a:t>
            </a:r>
            <a:br>
              <a:rPr lang="en-US" sz="3600"/>
            </a:br>
            <a:r>
              <a:rPr lang="en-US" sz="3600"/>
              <a:t>EVERYNIGHT</a:t>
            </a:r>
            <a:br>
              <a:rPr lang="en-US" sz="3600"/>
            </a:br>
            <a:r>
              <a:rPr lang="en-US" sz="3600"/>
              <a:t>EVERYTIME</a:t>
            </a:r>
            <a:br>
              <a:rPr lang="en-US" sz="3600"/>
            </a:br>
            <a:r>
              <a:rPr lang="en-US" sz="3600"/>
              <a:t>EVERYWHERE</a:t>
            </a:r>
            <a:r>
              <a:rPr lang="en-US" sz="3600">
                <a:sym typeface="Wingdings" panose="05000000000000000000" pitchFamily="2" charset="2"/>
              </a:rPr>
              <a:t>NERDS</a:t>
            </a:r>
            <a:endParaRPr lang="en-US" sz="36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856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8E66F-86FD-485D-98D3-6A76D044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57" y="333145"/>
            <a:ext cx="3022783" cy="857400"/>
          </a:xfrm>
        </p:spPr>
        <p:txBody>
          <a:bodyPr/>
          <a:lstStyle/>
          <a:p>
            <a:r>
              <a:rPr lang="en-SG"/>
              <a:t>APIs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18039-49C0-448C-BA4E-B625513D7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021" y="1347559"/>
            <a:ext cx="2526112" cy="489425"/>
          </a:xfrm>
        </p:spPr>
        <p:txBody>
          <a:bodyPr/>
          <a:lstStyle/>
          <a:p>
            <a:r>
              <a:rPr lang="en-SG"/>
              <a:t>RESTful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9DAD3-75F0-4EF9-8FE9-69AFB3D4545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31441" y="1672242"/>
            <a:ext cx="2526112" cy="1118742"/>
          </a:xfrm>
        </p:spPr>
        <p:txBody>
          <a:bodyPr/>
          <a:lstStyle/>
          <a:p>
            <a:pPr marL="127000" indent="0">
              <a:buNone/>
            </a:pPr>
            <a:r>
              <a:rPr lang="en-SG" sz="1100" i="1"/>
              <a:t>API to get scrapped data for deals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1F183-1BEB-415A-AEDE-9222BE225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00AAB7D-B3DB-4EFC-A90B-B1BC7A55BCE4}"/>
              </a:ext>
            </a:extLst>
          </p:cNvPr>
          <p:cNvSpPr txBox="1">
            <a:spLocks/>
          </p:cNvSpPr>
          <p:nvPr/>
        </p:nvSpPr>
        <p:spPr>
          <a:xfrm>
            <a:off x="646987" y="2129416"/>
            <a:ext cx="2359800" cy="48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/>
              <a:t>Firebase API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F646DD6-89C9-44C8-8E0A-78F6DF62EEAD}"/>
              </a:ext>
            </a:extLst>
          </p:cNvPr>
          <p:cNvSpPr txBox="1">
            <a:spLocks/>
          </p:cNvSpPr>
          <p:nvPr/>
        </p:nvSpPr>
        <p:spPr>
          <a:xfrm>
            <a:off x="942645" y="2504272"/>
            <a:ext cx="3282829" cy="54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store user data, session token &amp; chat data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7ABB36A-E4EE-4B60-BE27-8D6AF14E4C43}"/>
              </a:ext>
            </a:extLst>
          </p:cNvPr>
          <p:cNvSpPr txBox="1">
            <a:spLocks/>
          </p:cNvSpPr>
          <p:nvPr/>
        </p:nvSpPr>
        <p:spPr>
          <a:xfrm>
            <a:off x="4622612" y="1352747"/>
            <a:ext cx="2359800" cy="48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/>
              <a:t>Picasso API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4C656C5-2320-4ED8-A694-867332F42942}"/>
              </a:ext>
            </a:extLst>
          </p:cNvPr>
          <p:cNvSpPr txBox="1">
            <a:spLocks/>
          </p:cNvSpPr>
          <p:nvPr/>
        </p:nvSpPr>
        <p:spPr>
          <a:xfrm>
            <a:off x="4957425" y="1721832"/>
            <a:ext cx="2818099" cy="111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display images from image </a:t>
            </a:r>
            <a:r>
              <a:rPr lang="en-SG" sz="1100" i="1" err="1"/>
              <a:t>url</a:t>
            </a:r>
            <a:endParaRPr lang="en-SG" sz="1100" i="1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F492150-45F9-4028-878A-E0BEDAB46289}"/>
              </a:ext>
            </a:extLst>
          </p:cNvPr>
          <p:cNvSpPr txBox="1">
            <a:spLocks/>
          </p:cNvSpPr>
          <p:nvPr/>
        </p:nvSpPr>
        <p:spPr>
          <a:xfrm>
            <a:off x="647020" y="3035493"/>
            <a:ext cx="3891224" cy="7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 err="1"/>
              <a:t>ArthurHub’s</a:t>
            </a:r>
            <a:r>
              <a:rPr lang="en-SG"/>
              <a:t> Android Image Cropper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1DB9D0E-F6A9-4BD2-A6ED-0B5ED15E1AA3}"/>
              </a:ext>
            </a:extLst>
          </p:cNvPr>
          <p:cNvSpPr txBox="1">
            <a:spLocks/>
          </p:cNvSpPr>
          <p:nvPr/>
        </p:nvSpPr>
        <p:spPr>
          <a:xfrm>
            <a:off x="942646" y="3357828"/>
            <a:ext cx="3282829" cy="111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allow users to upload profile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76C42A7-B80C-4A7B-9004-313758BD3CEB}"/>
              </a:ext>
            </a:extLst>
          </p:cNvPr>
          <p:cNvSpPr txBox="1">
            <a:spLocks/>
          </p:cNvSpPr>
          <p:nvPr/>
        </p:nvSpPr>
        <p:spPr>
          <a:xfrm>
            <a:off x="4622612" y="2146343"/>
            <a:ext cx="3463319" cy="74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r>
              <a:rPr lang="en-SG" b="1" u="sng"/>
              <a:t>Government </a:t>
            </a:r>
            <a:r>
              <a:rPr lang="en-SG"/>
              <a:t>Train Station API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614844E-5CB3-49E7-B80C-F018D6B21F58}"/>
              </a:ext>
            </a:extLst>
          </p:cNvPr>
          <p:cNvSpPr txBox="1">
            <a:spLocks/>
          </p:cNvSpPr>
          <p:nvPr/>
        </p:nvSpPr>
        <p:spPr>
          <a:xfrm>
            <a:off x="4955382" y="2504272"/>
            <a:ext cx="3045773" cy="111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127000" indent="0">
              <a:buFont typeface="Muli Regular"/>
              <a:buNone/>
            </a:pPr>
            <a:r>
              <a:rPr lang="en-SG" sz="1100" i="1"/>
              <a:t>API to retrieve locations with MRT Stations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78A7BA-F0C8-4B47-BC17-9C9028BD1D7C}"/>
              </a:ext>
            </a:extLst>
          </p:cNvPr>
          <p:cNvGrpSpPr/>
          <p:nvPr/>
        </p:nvGrpSpPr>
        <p:grpSpPr>
          <a:xfrm>
            <a:off x="2327805" y="1389791"/>
            <a:ext cx="315041" cy="321528"/>
            <a:chOff x="2152993" y="1315832"/>
            <a:chExt cx="315041" cy="321528"/>
          </a:xfrm>
        </p:grpSpPr>
        <p:sp>
          <p:nvSpPr>
            <p:cNvPr id="32" name="Google Shape;501;p40">
              <a:extLst>
                <a:ext uri="{FF2B5EF4-FFF2-40B4-BE49-F238E27FC236}">
                  <a16:creationId xmlns:a16="http://schemas.microsoft.com/office/drawing/2014/main" id="{AD956314-3362-4E87-BCF3-5B483E684B0E}"/>
                </a:ext>
              </a:extLst>
            </p:cNvPr>
            <p:cNvSpPr/>
            <p:nvPr/>
          </p:nvSpPr>
          <p:spPr>
            <a:xfrm>
              <a:off x="2152993" y="1315832"/>
              <a:ext cx="240238" cy="240219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02;p40">
              <a:extLst>
                <a:ext uri="{FF2B5EF4-FFF2-40B4-BE49-F238E27FC236}">
                  <a16:creationId xmlns:a16="http://schemas.microsoft.com/office/drawing/2014/main" id="{5C97A70D-F6BB-4B62-9503-9B20E69BDD53}"/>
                </a:ext>
              </a:extLst>
            </p:cNvPr>
            <p:cNvSpPr/>
            <p:nvPr/>
          </p:nvSpPr>
          <p:spPr>
            <a:xfrm>
              <a:off x="2180863" y="1343702"/>
              <a:ext cx="184478" cy="184478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03;p40">
              <a:extLst>
                <a:ext uri="{FF2B5EF4-FFF2-40B4-BE49-F238E27FC236}">
                  <a16:creationId xmlns:a16="http://schemas.microsoft.com/office/drawing/2014/main" id="{114082DF-4B80-447E-AFB7-DB17E688A418}"/>
                </a:ext>
              </a:extLst>
            </p:cNvPr>
            <p:cNvSpPr/>
            <p:nvPr/>
          </p:nvSpPr>
          <p:spPr>
            <a:xfrm>
              <a:off x="2350464" y="1520266"/>
              <a:ext cx="117570" cy="117094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FEE1FB-A495-4A68-94CC-E47568C6E1D7}"/>
              </a:ext>
            </a:extLst>
          </p:cNvPr>
          <p:cNvGrpSpPr/>
          <p:nvPr/>
        </p:nvGrpSpPr>
        <p:grpSpPr>
          <a:xfrm>
            <a:off x="2405517" y="2210908"/>
            <a:ext cx="269271" cy="325905"/>
            <a:chOff x="2230705" y="2136949"/>
            <a:chExt cx="269271" cy="325905"/>
          </a:xfrm>
        </p:grpSpPr>
        <p:sp>
          <p:nvSpPr>
            <p:cNvPr id="36" name="Google Shape;393;p40">
              <a:extLst>
                <a:ext uri="{FF2B5EF4-FFF2-40B4-BE49-F238E27FC236}">
                  <a16:creationId xmlns:a16="http://schemas.microsoft.com/office/drawing/2014/main" id="{8F7DBAAC-67D4-41FE-8C80-FF0655FB695D}"/>
                </a:ext>
              </a:extLst>
            </p:cNvPr>
            <p:cNvSpPr/>
            <p:nvPr/>
          </p:nvSpPr>
          <p:spPr>
            <a:xfrm>
              <a:off x="2230705" y="2161885"/>
              <a:ext cx="245518" cy="300969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94;p40">
              <a:extLst>
                <a:ext uri="{FF2B5EF4-FFF2-40B4-BE49-F238E27FC236}">
                  <a16:creationId xmlns:a16="http://schemas.microsoft.com/office/drawing/2014/main" id="{A9CB735E-E33F-476A-94C1-904481E34CBE}"/>
                </a:ext>
              </a:extLst>
            </p:cNvPr>
            <p:cNvSpPr/>
            <p:nvPr/>
          </p:nvSpPr>
          <p:spPr>
            <a:xfrm>
              <a:off x="2254458" y="2136949"/>
              <a:ext cx="245518" cy="300953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5;p40">
              <a:extLst>
                <a:ext uri="{FF2B5EF4-FFF2-40B4-BE49-F238E27FC236}">
                  <a16:creationId xmlns:a16="http://schemas.microsoft.com/office/drawing/2014/main" id="{C0CCC3A2-1F57-428D-A8D3-FA0EACEF3DA7}"/>
                </a:ext>
              </a:extLst>
            </p:cNvPr>
            <p:cNvSpPr/>
            <p:nvPr/>
          </p:nvSpPr>
          <p:spPr>
            <a:xfrm>
              <a:off x="2445321" y="2136949"/>
              <a:ext cx="54655" cy="5465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24758D-DFA9-434D-9172-9A3921B88AA8}"/>
              </a:ext>
            </a:extLst>
          </p:cNvPr>
          <p:cNvGrpSpPr/>
          <p:nvPr/>
        </p:nvGrpSpPr>
        <p:grpSpPr>
          <a:xfrm>
            <a:off x="6335836" y="1417661"/>
            <a:ext cx="355300" cy="312413"/>
            <a:chOff x="6161024" y="1343702"/>
            <a:chExt cx="355300" cy="312413"/>
          </a:xfrm>
        </p:grpSpPr>
        <p:sp>
          <p:nvSpPr>
            <p:cNvPr id="43" name="Google Shape;354;p40">
              <a:extLst>
                <a:ext uri="{FF2B5EF4-FFF2-40B4-BE49-F238E27FC236}">
                  <a16:creationId xmlns:a16="http://schemas.microsoft.com/office/drawing/2014/main" id="{982C843D-EC6C-42D4-99BF-E3BB5D1ADBE1}"/>
                </a:ext>
              </a:extLst>
            </p:cNvPr>
            <p:cNvSpPr/>
            <p:nvPr/>
          </p:nvSpPr>
          <p:spPr>
            <a:xfrm>
              <a:off x="6161024" y="1343702"/>
              <a:ext cx="355300" cy="312413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5;p40">
              <a:extLst>
                <a:ext uri="{FF2B5EF4-FFF2-40B4-BE49-F238E27FC236}">
                  <a16:creationId xmlns:a16="http://schemas.microsoft.com/office/drawing/2014/main" id="{77D6F4FF-6CC2-45B9-BEAA-FBC6F33BA535}"/>
                </a:ext>
              </a:extLst>
            </p:cNvPr>
            <p:cNvSpPr/>
            <p:nvPr/>
          </p:nvSpPr>
          <p:spPr>
            <a:xfrm>
              <a:off x="6191663" y="1374341"/>
              <a:ext cx="294021" cy="25115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75;p40">
            <a:extLst>
              <a:ext uri="{FF2B5EF4-FFF2-40B4-BE49-F238E27FC236}">
                <a16:creationId xmlns:a16="http://schemas.microsoft.com/office/drawing/2014/main" id="{CC721567-71ED-4B9B-A496-68C027805AE3}"/>
              </a:ext>
            </a:extLst>
          </p:cNvPr>
          <p:cNvSpPr/>
          <p:nvPr/>
        </p:nvSpPr>
        <p:spPr>
          <a:xfrm>
            <a:off x="4515345" y="3077603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B4E1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0AD63A-AB95-4B45-BA9A-5477B3320EF8}"/>
              </a:ext>
            </a:extLst>
          </p:cNvPr>
          <p:cNvGrpSpPr/>
          <p:nvPr/>
        </p:nvGrpSpPr>
        <p:grpSpPr>
          <a:xfrm>
            <a:off x="8012358" y="2213788"/>
            <a:ext cx="408386" cy="345080"/>
            <a:chOff x="7837546" y="2139829"/>
            <a:chExt cx="408386" cy="345080"/>
          </a:xfrm>
        </p:grpSpPr>
        <p:sp>
          <p:nvSpPr>
            <p:cNvPr id="47" name="Google Shape;359;p40">
              <a:extLst>
                <a:ext uri="{FF2B5EF4-FFF2-40B4-BE49-F238E27FC236}">
                  <a16:creationId xmlns:a16="http://schemas.microsoft.com/office/drawing/2014/main" id="{803CDF5F-D93C-4316-B0E4-DD565EBCF2FB}"/>
                </a:ext>
              </a:extLst>
            </p:cNvPr>
            <p:cNvSpPr/>
            <p:nvPr/>
          </p:nvSpPr>
          <p:spPr>
            <a:xfrm>
              <a:off x="7976907" y="2140331"/>
              <a:ext cx="129162" cy="344578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0;p40">
              <a:extLst>
                <a:ext uri="{FF2B5EF4-FFF2-40B4-BE49-F238E27FC236}">
                  <a16:creationId xmlns:a16="http://schemas.microsoft.com/office/drawing/2014/main" id="{C7DAA9C5-C87D-408E-A3C0-470B177A5EC0}"/>
                </a:ext>
              </a:extLst>
            </p:cNvPr>
            <p:cNvSpPr/>
            <p:nvPr/>
          </p:nvSpPr>
          <p:spPr>
            <a:xfrm>
              <a:off x="7837546" y="2139829"/>
              <a:ext cx="128660" cy="340482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1;p40">
              <a:extLst>
                <a:ext uri="{FF2B5EF4-FFF2-40B4-BE49-F238E27FC236}">
                  <a16:creationId xmlns:a16="http://schemas.microsoft.com/office/drawing/2014/main" id="{2A479A0E-2164-4B26-A705-4AA854AF1526}"/>
                </a:ext>
              </a:extLst>
            </p:cNvPr>
            <p:cNvSpPr/>
            <p:nvPr/>
          </p:nvSpPr>
          <p:spPr>
            <a:xfrm>
              <a:off x="8117272" y="2144406"/>
              <a:ext cx="128660" cy="339980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B4E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2082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1E96A8E-E6A1-4198-9ABF-2290A9D3D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36" y="591350"/>
            <a:ext cx="6591840" cy="4346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E8C28D-0507-496D-8FF2-08C57930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63" y="156089"/>
            <a:ext cx="6300300" cy="857400"/>
          </a:xfrm>
        </p:spPr>
        <p:txBody>
          <a:bodyPr anchor="t"/>
          <a:lstStyle/>
          <a:p>
            <a:r>
              <a:rPr lang="en-SG" sz="3600"/>
              <a:t>Use Case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2E1F7-2E0E-4D01-ACC6-9F6629291E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726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1260-BB77-42A9-A4EA-51B5D971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Main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53175-E3D8-401E-A926-E55200EB1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38349"/>
            <a:ext cx="4929300" cy="2280381"/>
          </a:xfrm>
        </p:spPr>
        <p:txBody>
          <a:bodyPr/>
          <a:lstStyle/>
          <a:p>
            <a:r>
              <a:rPr lang="en-SG" sz="1600"/>
              <a:t>Log In/Register</a:t>
            </a:r>
          </a:p>
          <a:p>
            <a:r>
              <a:rPr lang="en-SG" sz="1600"/>
              <a:t>Display one-for-one deals for chosen category</a:t>
            </a:r>
          </a:p>
          <a:p>
            <a:r>
              <a:rPr lang="en-SG" sz="1600"/>
              <a:t>Find match</a:t>
            </a:r>
          </a:p>
          <a:p>
            <a:r>
              <a:rPr lang="en-SG" sz="1600"/>
              <a:t>Chat</a:t>
            </a:r>
          </a:p>
          <a:p>
            <a:endParaRPr lang="en-SG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6DBF5-4E86-453F-BB4C-BE7B9C9CA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610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53EAF-8392-4CA9-9CF9-C524AB1D7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EED61D-1AE3-4848-8223-8CD7721DC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73" y="1971120"/>
            <a:ext cx="7791775" cy="857400"/>
          </a:xfrm>
        </p:spPr>
        <p:txBody>
          <a:bodyPr/>
          <a:lstStyle/>
          <a:p>
            <a:pPr algn="ctr"/>
            <a:r>
              <a:rPr lang="en-US"/>
              <a:t>Live Demonstration</a:t>
            </a:r>
          </a:p>
        </p:txBody>
      </p:sp>
    </p:spTree>
    <p:extLst>
      <p:ext uri="{BB962C8B-B14F-4D97-AF65-F5344CB8AC3E}">
        <p14:creationId xmlns:p14="http://schemas.microsoft.com/office/powerpoint/2010/main" val="418483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936279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877154" y="373572"/>
            <a:ext cx="2119546" cy="4396359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90001BA-8772-4F52-88D8-86C8F7D9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555" y="764448"/>
            <a:ext cx="2007874" cy="359674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Register/Log In Screen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Register as new user/Log in as existing user</a:t>
            </a:r>
          </a:p>
          <a:p>
            <a:endParaRPr lang="en-SG" sz="1600"/>
          </a:p>
        </p:txBody>
      </p:sp>
    </p:spTree>
    <p:extLst>
      <p:ext uri="{BB962C8B-B14F-4D97-AF65-F5344CB8AC3E}">
        <p14:creationId xmlns:p14="http://schemas.microsoft.com/office/powerpoint/2010/main" val="273088911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E70ED-12CD-4860-A517-159EBE4853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Google Shape;268;p33">
            <a:extLst>
              <a:ext uri="{FF2B5EF4-FFF2-40B4-BE49-F238E27FC236}">
                <a16:creationId xmlns:a16="http://schemas.microsoft.com/office/drawing/2014/main" id="{423C3AC1-1D19-4BEE-AA84-1CDD87DAAED2}"/>
              </a:ext>
            </a:extLst>
          </p:cNvPr>
          <p:cNvSpPr/>
          <p:nvPr/>
        </p:nvSpPr>
        <p:spPr>
          <a:xfrm>
            <a:off x="5252322" y="1487398"/>
            <a:ext cx="1643698" cy="292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" name="Google Shape;270;p33">
            <a:extLst>
              <a:ext uri="{FF2B5EF4-FFF2-40B4-BE49-F238E27FC236}">
                <a16:creationId xmlns:a16="http://schemas.microsoft.com/office/drawing/2014/main" id="{448AA89D-D5C8-4D76-838F-B6E5775B338F}"/>
              </a:ext>
            </a:extLst>
          </p:cNvPr>
          <p:cNvGrpSpPr/>
          <p:nvPr/>
        </p:nvGrpSpPr>
        <p:grpSpPr>
          <a:xfrm>
            <a:off x="5203907" y="1149851"/>
            <a:ext cx="1735612" cy="3600000"/>
            <a:chOff x="2547150" y="238125"/>
            <a:chExt cx="2525675" cy="5238750"/>
          </a:xfrm>
        </p:grpSpPr>
        <p:sp>
          <p:nvSpPr>
            <p:cNvPr id="5" name="Google Shape;271;p33">
              <a:extLst>
                <a:ext uri="{FF2B5EF4-FFF2-40B4-BE49-F238E27FC236}">
                  <a16:creationId xmlns:a16="http://schemas.microsoft.com/office/drawing/2014/main" id="{833C8735-19FE-49BD-9DCC-E28312DEF3E0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;p33">
              <a:extLst>
                <a:ext uri="{FF2B5EF4-FFF2-40B4-BE49-F238E27FC236}">
                  <a16:creationId xmlns:a16="http://schemas.microsoft.com/office/drawing/2014/main" id="{24DB9E33-4191-4BFB-AFB6-9481852A1FCB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3;p33">
              <a:extLst>
                <a:ext uri="{FF2B5EF4-FFF2-40B4-BE49-F238E27FC236}">
                  <a16:creationId xmlns:a16="http://schemas.microsoft.com/office/drawing/2014/main" id="{A5E1E917-AA63-4B88-86C8-496583403BDA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4;p33">
              <a:extLst>
                <a:ext uri="{FF2B5EF4-FFF2-40B4-BE49-F238E27FC236}">
                  <a16:creationId xmlns:a16="http://schemas.microsoft.com/office/drawing/2014/main" id="{358342EC-A681-4B42-B5F2-8ECDAF1C9C7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ECFB732-D505-4654-A3B1-BD71EA2E0736}"/>
              </a:ext>
            </a:extLst>
          </p:cNvPr>
          <p:cNvSpPr txBox="1">
            <a:spLocks noChangeAspect="1"/>
          </p:cNvSpPr>
          <p:nvPr/>
        </p:nvSpPr>
        <p:spPr>
          <a:xfrm>
            <a:off x="457200" y="377353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SG" sz="3600"/>
              <a:t>Register as new user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9830306-FDBA-4E02-8F0A-17794C4ED1DF}"/>
              </a:ext>
            </a:extLst>
          </p:cNvPr>
          <p:cNvSpPr txBox="1">
            <a:spLocks/>
          </p:cNvSpPr>
          <p:nvPr/>
        </p:nvSpPr>
        <p:spPr>
          <a:xfrm>
            <a:off x="456626" y="1234754"/>
            <a:ext cx="4929300" cy="9558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Fill in fields as necessary</a:t>
            </a:r>
          </a:p>
          <a:p>
            <a:pPr marL="457200" indent="-368300">
              <a:lnSpc>
                <a:spcPct val="115000"/>
              </a:lnSpc>
              <a:spcBef>
                <a:spcPts val="600"/>
              </a:spcBef>
              <a:buClr>
                <a:schemeClr val="dk2"/>
              </a:buClr>
              <a:buSzPts val="2200"/>
              <a:buFont typeface="Muli Regular"/>
              <a:buChar char="●"/>
            </a:pPr>
            <a:r>
              <a:rPr lang="en-SG" sz="1600">
                <a:solidFill>
                  <a:schemeClr val="dk1"/>
                </a:solidFill>
                <a:latin typeface="Muli Regular"/>
                <a:sym typeface="Muli Regular"/>
              </a:rPr>
              <a:t>Togglable password viewability</a:t>
            </a:r>
          </a:p>
          <a:p>
            <a:endParaRPr lang="en-SG" sz="1600"/>
          </a:p>
        </p:txBody>
      </p:sp>
      <p:sp>
        <p:nvSpPr>
          <p:cNvPr id="15" name="Google Shape;268;p33">
            <a:extLst>
              <a:ext uri="{FF2B5EF4-FFF2-40B4-BE49-F238E27FC236}">
                <a16:creationId xmlns:a16="http://schemas.microsoft.com/office/drawing/2014/main" id="{6110F109-17FC-4E64-8DDA-0AF4A419E5BA}"/>
              </a:ext>
            </a:extLst>
          </p:cNvPr>
          <p:cNvSpPr/>
          <p:nvPr/>
        </p:nvSpPr>
        <p:spPr>
          <a:xfrm>
            <a:off x="7297155" y="1490434"/>
            <a:ext cx="1643698" cy="292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6" name="Google Shape;270;p33">
            <a:extLst>
              <a:ext uri="{FF2B5EF4-FFF2-40B4-BE49-F238E27FC236}">
                <a16:creationId xmlns:a16="http://schemas.microsoft.com/office/drawing/2014/main" id="{09A0A69E-6AD8-46BF-9788-A8D9E09F6B43}"/>
              </a:ext>
            </a:extLst>
          </p:cNvPr>
          <p:cNvGrpSpPr/>
          <p:nvPr/>
        </p:nvGrpSpPr>
        <p:grpSpPr>
          <a:xfrm>
            <a:off x="7248740" y="1152887"/>
            <a:ext cx="1735612" cy="3600000"/>
            <a:chOff x="2547150" y="238125"/>
            <a:chExt cx="2525675" cy="5238750"/>
          </a:xfrm>
        </p:grpSpPr>
        <p:sp>
          <p:nvSpPr>
            <p:cNvPr id="18" name="Google Shape;271;p33">
              <a:extLst>
                <a:ext uri="{FF2B5EF4-FFF2-40B4-BE49-F238E27FC236}">
                  <a16:creationId xmlns:a16="http://schemas.microsoft.com/office/drawing/2014/main" id="{E7FFACBE-1F1B-4829-B9E2-90E6B455AD0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;p33">
              <a:extLst>
                <a:ext uri="{FF2B5EF4-FFF2-40B4-BE49-F238E27FC236}">
                  <a16:creationId xmlns:a16="http://schemas.microsoft.com/office/drawing/2014/main" id="{884FA3AE-72BE-4DEC-9EA6-A5509C8251CD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3;p33">
              <a:extLst>
                <a:ext uri="{FF2B5EF4-FFF2-40B4-BE49-F238E27FC236}">
                  <a16:creationId xmlns:a16="http://schemas.microsoft.com/office/drawing/2014/main" id="{E3703590-94DC-4942-9A1F-1F10BB76411E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4;p33">
              <a:extLst>
                <a:ext uri="{FF2B5EF4-FFF2-40B4-BE49-F238E27FC236}">
                  <a16:creationId xmlns:a16="http://schemas.microsoft.com/office/drawing/2014/main" id="{FFF88350-7611-4E3A-BCA9-BF2D042F3ABB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FC008DDD-626C-4527-AE3B-E91366D38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509" y="1466684"/>
            <a:ext cx="1658511" cy="2948464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41ED4E4F-8E18-487C-91BB-54BA9E8F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471" y="1476055"/>
            <a:ext cx="1646860" cy="293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82336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C5BC9D8885294C9AB7B9C9B4927BF6" ma:contentTypeVersion="5" ma:contentTypeDescription="Create a new document." ma:contentTypeScope="" ma:versionID="6f6e9b03df4e8b0d621aa0028c5e4c9c">
  <xsd:schema xmlns:xsd="http://www.w3.org/2001/XMLSchema" xmlns:xs="http://www.w3.org/2001/XMLSchema" xmlns:p="http://schemas.microsoft.com/office/2006/metadata/properties" xmlns:ns3="9fb6dc60-17c6-41b5-bf16-45bc1027162d" xmlns:ns4="fcffb385-7cb4-47a2-b766-b5bca7306a55" targetNamespace="http://schemas.microsoft.com/office/2006/metadata/properties" ma:root="true" ma:fieldsID="ff23a3dcb7f508e83397179c1ae216d7" ns3:_="" ns4:_="">
    <xsd:import namespace="9fb6dc60-17c6-41b5-bf16-45bc1027162d"/>
    <xsd:import namespace="fcffb385-7cb4-47a2-b766-b5bca7306a5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6dc60-17c6-41b5-bf16-45bc1027162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ffb385-7cb4-47a2-b766-b5bca7306a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FA838C-5D18-4131-8326-66EDD1C1E2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D4ADDCD-8D86-4DC4-A074-C4BE17D8B649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9fb6dc60-17c6-41b5-bf16-45bc1027162d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fcffb385-7cb4-47a2-b766-b5bca7306a5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4714F81-76FE-47E5-B6E4-FF446EE7A90F}">
  <ds:schemaRefs>
    <ds:schemaRef ds:uri="9fb6dc60-17c6-41b5-bf16-45bc1027162d"/>
    <ds:schemaRef ds:uri="fcffb385-7cb4-47a2-b766-b5bca7306a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1055</Words>
  <Application>Microsoft Office PowerPoint</Application>
  <PresentationFormat>On-screen Show (16:9)</PresentationFormat>
  <Paragraphs>246</Paragraphs>
  <Slides>34</Slides>
  <Notes>9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Poppins</vt:lpstr>
      <vt:lpstr>Calibri</vt:lpstr>
      <vt:lpstr>Muli</vt:lpstr>
      <vt:lpstr>Muli Regular</vt:lpstr>
      <vt:lpstr>Poppins Light</vt:lpstr>
      <vt:lpstr>Arial</vt:lpstr>
      <vt:lpstr>Gower template</vt:lpstr>
      <vt:lpstr>ifandonlyif</vt:lpstr>
      <vt:lpstr>Problem</vt:lpstr>
      <vt:lpstr>Objective</vt:lpstr>
      <vt:lpstr>APIs Used</vt:lpstr>
      <vt:lpstr>Use Case Diagram</vt:lpstr>
      <vt:lpstr>Main Functions</vt:lpstr>
      <vt:lpstr>Live Demonstration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 Practices Applied</vt:lpstr>
      <vt:lpstr>PowerPoint Presentation</vt:lpstr>
      <vt:lpstr>Project Scheduling: Critical Path Analysis Method</vt:lpstr>
      <vt:lpstr>PowerPoint Presentation</vt:lpstr>
      <vt:lpstr>PowerPoint Presentation</vt:lpstr>
      <vt:lpstr>Architecture Styles</vt:lpstr>
      <vt:lpstr>PowerPoint Presentation</vt:lpstr>
      <vt:lpstr>Design Issues we faced</vt:lpstr>
      <vt:lpstr>PowerPoint Presentation</vt:lpstr>
      <vt:lpstr>PowerPoint Presentation</vt:lpstr>
      <vt:lpstr>The End</vt:lpstr>
      <vt:lpstr>SLACK TIME = LS –ES              = 0  NO SLEEP  CODE EVERYDAY EVERYNIGHT EVERYTIME EVERYWHERENERDS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Shahrin Chua</dc:creator>
  <cp:lastModifiedBy>#NICHOLAS YEO MING JIE#</cp:lastModifiedBy>
  <cp:revision>5</cp:revision>
  <dcterms:modified xsi:type="dcterms:W3CDTF">2020-03-26T11:07:46Z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0x010100D6C5BC9D8885294C9AB7B9C9B4927BF6</vt:lpwstr>
  </property>
</Properties>
</file>